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8" r:id="rId5"/>
    <p:sldId id="259" r:id="rId6"/>
    <p:sldId id="260" r:id="rId7"/>
    <p:sldId id="261"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4C3A230-7BB4-4A81-A2EC-1C5C31970638}" type="datetimeFigureOut">
              <a:rPr lang="en-US" smtClean="0"/>
              <a:pPr/>
              <a:t>2/9/2012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01BE895-4CF2-4BA4-9ED9-44AF2A12EC2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4C3A230-7BB4-4A81-A2EC-1C5C31970638}" type="datetimeFigureOut">
              <a:rPr lang="en-US" smtClean="0"/>
              <a:pPr/>
              <a:t>2/9/2012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01BE895-4CF2-4BA4-9ED9-44AF2A12EC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4C3A230-7BB4-4A81-A2EC-1C5C31970638}" type="datetimeFigureOut">
              <a:rPr lang="en-US" smtClean="0"/>
              <a:pPr/>
              <a:t>2/9/2012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01BE895-4CF2-4BA4-9ED9-44AF2A12EC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4C3A230-7BB4-4A81-A2EC-1C5C31970638}" type="datetimeFigureOut">
              <a:rPr lang="en-US" smtClean="0"/>
              <a:pPr/>
              <a:t>2/9/2012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01BE895-4CF2-4BA4-9ED9-44AF2A12EC21}"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4C3A230-7BB4-4A81-A2EC-1C5C31970638}" type="datetimeFigureOut">
              <a:rPr lang="en-US" smtClean="0"/>
              <a:pPr/>
              <a:t>2/9/2012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01BE895-4CF2-4BA4-9ED9-44AF2A12EC2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4C3A230-7BB4-4A81-A2EC-1C5C31970638}" type="datetimeFigureOut">
              <a:rPr lang="en-US" smtClean="0"/>
              <a:pPr/>
              <a:t>2/9/2012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01BE895-4CF2-4BA4-9ED9-44AF2A12EC21}"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4C3A230-7BB4-4A81-A2EC-1C5C31970638}" type="datetimeFigureOut">
              <a:rPr lang="en-US" smtClean="0"/>
              <a:pPr/>
              <a:t>2/9/2012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01BE895-4CF2-4BA4-9ED9-44AF2A12EC2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4C3A230-7BB4-4A81-A2EC-1C5C31970638}" type="datetimeFigureOut">
              <a:rPr lang="en-US" smtClean="0"/>
              <a:pPr/>
              <a:t>2/9/2012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01BE895-4CF2-4BA4-9ED9-44AF2A12EC21}"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4C3A230-7BB4-4A81-A2EC-1C5C31970638}" type="datetimeFigureOut">
              <a:rPr lang="en-US" smtClean="0"/>
              <a:pPr/>
              <a:t>2/9/2012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01BE895-4CF2-4BA4-9ED9-44AF2A12EC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4C3A230-7BB4-4A81-A2EC-1C5C31970638}" type="datetimeFigureOut">
              <a:rPr lang="en-US" smtClean="0"/>
              <a:pPr/>
              <a:t>2/9/2012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01BE895-4CF2-4BA4-9ED9-44AF2A12EC2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4C3A230-7BB4-4A81-A2EC-1C5C31970638}" type="datetimeFigureOut">
              <a:rPr lang="en-US" smtClean="0"/>
              <a:pPr/>
              <a:t>2/9/2012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01BE895-4CF2-4BA4-9ED9-44AF2A12EC2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4C3A230-7BB4-4A81-A2EC-1C5C31970638}" type="datetimeFigureOut">
              <a:rPr lang="en-US" smtClean="0"/>
              <a:pPr/>
              <a:t>2/9/2012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01BE895-4CF2-4BA4-9ED9-44AF2A12EC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en.wikipedia.org/wiki/Policing" TargetMode="External"/><Relationship Id="rId13" Type="http://schemas.openxmlformats.org/officeDocument/2006/relationships/hyperlink" Target="http://en.wikipedia.org/wiki/Airplane" TargetMode="External"/><Relationship Id="rId3" Type="http://schemas.openxmlformats.org/officeDocument/2006/relationships/hyperlink" Target="http://en.wikipedia.org/wiki/Aviation" TargetMode="External"/><Relationship Id="rId7" Type="http://schemas.openxmlformats.org/officeDocument/2006/relationships/hyperlink" Target="http://en.wikipedia.org/wiki/Fire_fighting" TargetMode="External"/><Relationship Id="rId12" Type="http://schemas.openxmlformats.org/officeDocument/2006/relationships/hyperlink" Target="http://en.wikipedia.org/wiki/Aviator" TargetMode="External"/><Relationship Id="rId2" Type="http://schemas.openxmlformats.org/officeDocument/2006/relationships/hyperlink" Target="http://en.wikipedia.org/wiki/Variable_(research)" TargetMode="External"/><Relationship Id="rId16" Type="http://schemas.openxmlformats.org/officeDocument/2006/relationships/hyperlink" Target="http://en.wikipedia.org/wiki/Nuclear_power_plant" TargetMode="External"/><Relationship Id="rId1" Type="http://schemas.openxmlformats.org/officeDocument/2006/relationships/slideLayout" Target="../slideLayouts/slideLayout2.xml"/><Relationship Id="rId6" Type="http://schemas.openxmlformats.org/officeDocument/2006/relationships/hyperlink" Target="http://en.wikipedia.org/wiki/Emergency_services" TargetMode="External"/><Relationship Id="rId11" Type="http://schemas.openxmlformats.org/officeDocument/2006/relationships/hyperlink" Target="http://en.wikipedia.org/wiki/Human_error" TargetMode="External"/><Relationship Id="rId5" Type="http://schemas.openxmlformats.org/officeDocument/2006/relationships/hyperlink" Target="http://en.wikipedia.org/wiki/Command_and_control" TargetMode="External"/><Relationship Id="rId15" Type="http://schemas.openxmlformats.org/officeDocument/2006/relationships/hyperlink" Target="http://en.wikipedia.org/wiki/Offshore_oil" TargetMode="External"/><Relationship Id="rId10" Type="http://schemas.openxmlformats.org/officeDocument/2006/relationships/hyperlink" Target="http://en.wikipedia.org/wiki/Bicycle" TargetMode="External"/><Relationship Id="rId4" Type="http://schemas.openxmlformats.org/officeDocument/2006/relationships/hyperlink" Target="http://en.wikipedia.org/wiki/Air_traffic_control" TargetMode="External"/><Relationship Id="rId9" Type="http://schemas.openxmlformats.org/officeDocument/2006/relationships/hyperlink" Target="http://en.wikipedia.org/wiki/Automobile" TargetMode="External"/><Relationship Id="rId14" Type="http://schemas.openxmlformats.org/officeDocument/2006/relationships/hyperlink" Target="http://en.wikipedia.org/wiki/Soldier"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7.jpeg"/><Relationship Id="rId7" Type="http://schemas.openxmlformats.org/officeDocument/2006/relationships/image" Target="../media/image10.pn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jpeg"/><Relationship Id="rId7" Type="http://schemas.openxmlformats.org/officeDocument/2006/relationships/image" Target="../media/image16.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9.jpeg"/><Relationship Id="rId7" Type="http://schemas.openxmlformats.org/officeDocument/2006/relationships/image" Target="../media/image23.jpeg"/><Relationship Id="rId2"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22.jpeg"/><Relationship Id="rId5" Type="http://schemas.openxmlformats.org/officeDocument/2006/relationships/image" Target="../media/image21.jpeg"/><Relationship Id="rId10" Type="http://schemas.openxmlformats.org/officeDocument/2006/relationships/image" Target="../media/image10.png"/><Relationship Id="rId4" Type="http://schemas.openxmlformats.org/officeDocument/2006/relationships/image" Target="../media/image20.jpeg"/><Relationship Id="rId9" Type="http://schemas.openxmlformats.org/officeDocument/2006/relationships/image" Target="../media/image9.png"/></Relationships>
</file>

<file path=ppt/slides/_rels/slide7.xml.rels><?xml version="1.0" encoding="UTF-8" standalone="yes"?>
<Relationships xmlns="http://schemas.openxmlformats.org/package/2006/relationships"><Relationship Id="rId8" Type="http://schemas.openxmlformats.org/officeDocument/2006/relationships/image" Target="../media/image30.jpeg"/><Relationship Id="rId3" Type="http://schemas.openxmlformats.org/officeDocument/2006/relationships/image" Target="../media/image25.jpeg"/><Relationship Id="rId7" Type="http://schemas.openxmlformats.org/officeDocument/2006/relationships/image" Target="../media/image29.jpeg"/><Relationship Id="rId12" Type="http://schemas.openxmlformats.org/officeDocument/2006/relationships/image" Target="../media/image17.png"/><Relationship Id="rId2" Type="http://schemas.openxmlformats.org/officeDocument/2006/relationships/image" Target="../media/image24.jpeg"/><Relationship Id="rId1" Type="http://schemas.openxmlformats.org/officeDocument/2006/relationships/slideLayout" Target="../slideLayouts/slideLayout2.xml"/><Relationship Id="rId6" Type="http://schemas.openxmlformats.org/officeDocument/2006/relationships/image" Target="../media/image28.jpeg"/><Relationship Id="rId11" Type="http://schemas.openxmlformats.org/officeDocument/2006/relationships/image" Target="../media/image16.jpeg"/><Relationship Id="rId5" Type="http://schemas.openxmlformats.org/officeDocument/2006/relationships/image" Target="../media/image27.jpeg"/><Relationship Id="rId10" Type="http://schemas.openxmlformats.org/officeDocument/2006/relationships/image" Target="../media/image15.jpeg"/><Relationship Id="rId4" Type="http://schemas.openxmlformats.org/officeDocument/2006/relationships/image" Target="../media/image26.jpeg"/><Relationship Id="rId9" Type="http://schemas.openxmlformats.org/officeDocument/2006/relationships/image" Target="../media/image31.gif"/></Relationships>
</file>

<file path=ppt/slides/_rels/slide8.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32.png"/><Relationship Id="rId1" Type="http://schemas.openxmlformats.org/officeDocument/2006/relationships/slideLayout" Target="../slideLayouts/slideLayout2.xml"/><Relationship Id="rId4" Type="http://schemas.openxmlformats.org/officeDocument/2006/relationships/image" Target="../media/image3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33800" y="990600"/>
            <a:ext cx="5105400" cy="3505201"/>
          </a:xfrm>
        </p:spPr>
        <p:txBody>
          <a:bodyPr>
            <a:normAutofit fontScale="90000"/>
          </a:bodyPr>
          <a:lstStyle/>
          <a:p>
            <a:pPr algn="ctr"/>
            <a:r>
              <a:rPr lang="en-US" dirty="0" smtClean="0"/>
              <a:t>OEM’s and The Aftermarket (IAM) </a:t>
            </a:r>
            <a:br>
              <a:rPr lang="en-US" dirty="0" smtClean="0"/>
            </a:br>
            <a:r>
              <a:rPr lang="en-US" dirty="0" smtClean="0"/>
              <a:t/>
            </a:r>
            <a:br>
              <a:rPr lang="en-US" dirty="0" smtClean="0"/>
            </a:br>
            <a:r>
              <a:rPr lang="en-US" sz="4000" i="1" dirty="0" smtClean="0">
                <a:solidFill>
                  <a:schemeClr val="bg2">
                    <a:lumMod val="50000"/>
                  </a:schemeClr>
                </a:solidFill>
              </a:rPr>
              <a:t>A New Direction…</a:t>
            </a:r>
            <a:br>
              <a:rPr lang="en-US" sz="4000" i="1" dirty="0" smtClean="0">
                <a:solidFill>
                  <a:schemeClr val="bg2">
                    <a:lumMod val="50000"/>
                  </a:schemeClr>
                </a:solidFill>
              </a:rPr>
            </a:br>
            <a:r>
              <a:rPr lang="en-US" sz="4000" i="1" dirty="0" smtClean="0">
                <a:solidFill>
                  <a:schemeClr val="bg2">
                    <a:lumMod val="50000"/>
                  </a:schemeClr>
                </a:solidFill>
              </a:rPr>
              <a:t>Renewed Partnerships</a:t>
            </a:r>
            <a:endParaRPr lang="en-US" sz="4000" i="1" dirty="0">
              <a:solidFill>
                <a:schemeClr val="bg2">
                  <a:lumMod val="50000"/>
                </a:schemeClr>
              </a:solidFill>
            </a:endParaRPr>
          </a:p>
        </p:txBody>
      </p:sp>
      <p:pic>
        <p:nvPicPr>
          <p:cNvPr id="8194" name="Picture 2" descr="http://scm-l3.technorati.com/11/02/26/27739/hand-shake.JPG"/>
          <p:cNvPicPr>
            <a:picLocks noChangeAspect="1" noChangeArrowheads="1"/>
          </p:cNvPicPr>
          <p:nvPr/>
        </p:nvPicPr>
        <p:blipFill>
          <a:blip r:embed="rId2" cstate="print"/>
          <a:srcRect/>
          <a:stretch>
            <a:fillRect/>
          </a:stretch>
        </p:blipFill>
        <p:spPr bwMode="auto">
          <a:xfrm>
            <a:off x="457200" y="1066800"/>
            <a:ext cx="3095625" cy="2895734"/>
          </a:xfrm>
          <a:prstGeom prst="rect">
            <a:avLst/>
          </a:prstGeom>
          <a:noFill/>
        </p:spPr>
      </p:pic>
      <p:sp>
        <p:nvSpPr>
          <p:cNvPr id="6" name="TextBox 5"/>
          <p:cNvSpPr txBox="1"/>
          <p:nvPr/>
        </p:nvSpPr>
        <p:spPr>
          <a:xfrm>
            <a:off x="228600" y="5486400"/>
            <a:ext cx="4876800" cy="1200329"/>
          </a:xfrm>
          <a:prstGeom prst="rect">
            <a:avLst/>
          </a:prstGeom>
          <a:noFill/>
        </p:spPr>
        <p:txBody>
          <a:bodyPr wrap="square" rtlCol="0">
            <a:spAutoFit/>
          </a:bodyPr>
          <a:lstStyle/>
          <a:p>
            <a:r>
              <a:rPr lang="en-US" dirty="0" smtClean="0"/>
              <a:t>ETI Tool Tech</a:t>
            </a:r>
          </a:p>
          <a:p>
            <a:r>
              <a:rPr lang="en-US" dirty="0" smtClean="0"/>
              <a:t>April 18, 2012</a:t>
            </a:r>
          </a:p>
          <a:p>
            <a:r>
              <a:rPr lang="en-US" dirty="0" smtClean="0"/>
              <a:t>Bob Augustine, Technical Training Mgr</a:t>
            </a:r>
          </a:p>
          <a:p>
            <a:r>
              <a:rPr lang="en-US" dirty="0" smtClean="0"/>
              <a:t>Christian Brothers Automotive</a:t>
            </a:r>
            <a:endParaRPr lang="en-US" dirty="0"/>
          </a:p>
        </p:txBody>
      </p:sp>
      <p:pic>
        <p:nvPicPr>
          <p:cNvPr id="7" name="Picture 6" descr="BKETI.png"/>
          <p:cNvPicPr>
            <a:picLocks noChangeAspect="1"/>
          </p:cNvPicPr>
          <p:nvPr/>
        </p:nvPicPr>
        <p:blipFill>
          <a:blip r:embed="rId3" cstate="print"/>
          <a:stretch>
            <a:fillRect/>
          </a:stretch>
        </p:blipFill>
        <p:spPr>
          <a:xfrm>
            <a:off x="6248400" y="5943600"/>
            <a:ext cx="2732071" cy="722378"/>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538472"/>
          </a:xfrm>
        </p:spPr>
        <p:txBody>
          <a:bodyPr>
            <a:normAutofit fontScale="55000" lnSpcReduction="20000"/>
          </a:bodyPr>
          <a:lstStyle/>
          <a:p>
            <a:r>
              <a:rPr lang="en-US" b="1" dirty="0" smtClean="0"/>
              <a:t>Situation awareness</a:t>
            </a:r>
            <a:r>
              <a:rPr lang="en-US" dirty="0" smtClean="0"/>
              <a:t>, is the </a:t>
            </a:r>
            <a:r>
              <a:rPr lang="en-US" dirty="0" smtClean="0">
                <a:solidFill>
                  <a:srgbClr val="FF0000"/>
                </a:solidFill>
              </a:rPr>
              <a:t>perception of environmental elements with respect to time and/or space, the comprehension of their meaning, and the projection of their status after some </a:t>
            </a:r>
            <a:r>
              <a:rPr lang="en-US" dirty="0" smtClean="0">
                <a:solidFill>
                  <a:srgbClr val="FF0000"/>
                </a:solidFill>
                <a:hlinkClick r:id="rId2" action="ppaction://hlinkfile" tooltip="Variable (research)"/>
              </a:rPr>
              <a:t>variable</a:t>
            </a:r>
            <a:r>
              <a:rPr lang="en-US" dirty="0" smtClean="0">
                <a:solidFill>
                  <a:srgbClr val="FF0000"/>
                </a:solidFill>
              </a:rPr>
              <a:t> has changed, such as time</a:t>
            </a:r>
            <a:r>
              <a:rPr lang="en-US" dirty="0" smtClean="0"/>
              <a:t>. It is also a field of study concerned with perception of the environment critical to decision-makers in complex, dynamic areas from </a:t>
            </a:r>
            <a:r>
              <a:rPr lang="en-US" dirty="0" smtClean="0">
                <a:hlinkClick r:id="rId3" action="ppaction://hlinkfile" tooltip="Aviation"/>
              </a:rPr>
              <a:t>aviation</a:t>
            </a:r>
            <a:r>
              <a:rPr lang="en-US" dirty="0" smtClean="0"/>
              <a:t>, </a:t>
            </a:r>
            <a:r>
              <a:rPr lang="en-US" dirty="0" smtClean="0">
                <a:hlinkClick r:id="rId4" action="ppaction://hlinkfile" tooltip="Air traffic control"/>
              </a:rPr>
              <a:t>air traffic control</a:t>
            </a:r>
            <a:r>
              <a:rPr lang="en-US" dirty="0" smtClean="0"/>
              <a:t>, power plant operations, military </a:t>
            </a:r>
            <a:r>
              <a:rPr lang="en-US" dirty="0" smtClean="0">
                <a:hlinkClick r:id="rId5" action="ppaction://hlinkfile" tooltip="Command and control"/>
              </a:rPr>
              <a:t>command and control</a:t>
            </a:r>
            <a:r>
              <a:rPr lang="en-US" dirty="0" smtClean="0"/>
              <a:t>, and </a:t>
            </a:r>
            <a:r>
              <a:rPr lang="en-US" dirty="0" smtClean="0">
                <a:hlinkClick r:id="rId6" action="ppaction://hlinkfile" tooltip="Emergency services"/>
              </a:rPr>
              <a:t>emergency services</a:t>
            </a:r>
            <a:r>
              <a:rPr lang="en-US" dirty="0" smtClean="0"/>
              <a:t> such as </a:t>
            </a:r>
            <a:r>
              <a:rPr lang="en-US" dirty="0" smtClean="0">
                <a:hlinkClick r:id="rId7" action="ppaction://hlinkfile" tooltip="Fire fighting"/>
              </a:rPr>
              <a:t>fire fighting</a:t>
            </a:r>
            <a:r>
              <a:rPr lang="en-US" dirty="0" smtClean="0"/>
              <a:t> and </a:t>
            </a:r>
            <a:r>
              <a:rPr lang="en-US" dirty="0" smtClean="0">
                <a:hlinkClick r:id="rId8" action="ppaction://hlinkfile" tooltip="Policing"/>
              </a:rPr>
              <a:t>policing</a:t>
            </a:r>
            <a:r>
              <a:rPr lang="en-US" dirty="0" smtClean="0"/>
              <a:t>; to more ordinary but nevertheless complex tasks such as driving an </a:t>
            </a:r>
            <a:r>
              <a:rPr lang="en-US" dirty="0" smtClean="0">
                <a:hlinkClick r:id="rId9" action="ppaction://hlinkfile" tooltip="Automobile"/>
              </a:rPr>
              <a:t>automobile</a:t>
            </a:r>
            <a:r>
              <a:rPr lang="en-US" dirty="0" smtClean="0"/>
              <a:t> or </a:t>
            </a:r>
            <a:r>
              <a:rPr lang="en-US" dirty="0" smtClean="0">
                <a:hlinkClick r:id="rId10" action="ppaction://hlinkfile" tooltip="Bicycle"/>
              </a:rPr>
              <a:t>bicycle</a:t>
            </a:r>
            <a:r>
              <a:rPr lang="en-US" dirty="0" smtClean="0"/>
              <a:t>.</a:t>
            </a:r>
          </a:p>
          <a:p>
            <a:r>
              <a:rPr lang="en-US" dirty="0" smtClean="0">
                <a:solidFill>
                  <a:srgbClr val="FF0000"/>
                </a:solidFill>
              </a:rPr>
              <a:t>Situation awareness involves being aware of what is happening in the vicinity to understand how information, events, and one's own actions will impact goals and objectives, both immediately and in the near future</a:t>
            </a:r>
            <a:r>
              <a:rPr lang="en-US" dirty="0" smtClean="0"/>
              <a:t>. Lacking or inadequate situation awareness has been identified as one of the primary factors in accidents attributed to </a:t>
            </a:r>
            <a:r>
              <a:rPr lang="en-US" dirty="0" smtClean="0">
                <a:hlinkClick r:id="rId11" action="ppaction://hlinkfile" tooltip="Human error"/>
              </a:rPr>
              <a:t>human error</a:t>
            </a:r>
            <a:r>
              <a:rPr lang="en-US" dirty="0" smtClean="0"/>
              <a:t>.</a:t>
            </a:r>
            <a:r>
              <a:rPr lang="en-US" baseline="30000" dirty="0" smtClean="0">
                <a:hlinkClick r:id="" action="ppaction://hlinkfile"/>
              </a:rPr>
              <a:t>[1]</a:t>
            </a:r>
            <a:r>
              <a:rPr lang="en-US" dirty="0" smtClean="0"/>
              <a:t> Thus, situation awareness is especially important in work domains where the information flow can be quite high and poor decisions may lead to serious consequences (e.g., </a:t>
            </a:r>
            <a:r>
              <a:rPr lang="en-US" dirty="0" smtClean="0">
                <a:hlinkClick r:id="rId12" action="ppaction://hlinkfile" tooltip="Aviator"/>
              </a:rPr>
              <a:t>piloting</a:t>
            </a:r>
            <a:r>
              <a:rPr lang="en-US" dirty="0" smtClean="0"/>
              <a:t> an </a:t>
            </a:r>
            <a:r>
              <a:rPr lang="en-US" dirty="0" smtClean="0">
                <a:hlinkClick r:id="rId13" action="ppaction://hlinkfile" tooltip="Airplane"/>
              </a:rPr>
              <a:t>airplane</a:t>
            </a:r>
            <a:r>
              <a:rPr lang="en-US" dirty="0" smtClean="0"/>
              <a:t>, functioning as a </a:t>
            </a:r>
            <a:r>
              <a:rPr lang="en-US" dirty="0" smtClean="0">
                <a:hlinkClick r:id="rId14" action="ppaction://hlinkfile" tooltip="Soldier"/>
              </a:rPr>
              <a:t>soldier</a:t>
            </a:r>
            <a:r>
              <a:rPr lang="en-US" dirty="0" smtClean="0"/>
              <a:t>, or treating critically ill or injured patients).</a:t>
            </a:r>
          </a:p>
          <a:p>
            <a:r>
              <a:rPr lang="en-US" dirty="0" smtClean="0">
                <a:solidFill>
                  <a:srgbClr val="FF0000"/>
                </a:solidFill>
              </a:rPr>
              <a:t>Having complete, accurate and up-to-the-minute SA is essential where technological and situational complexity on the human decision-maker are a concern</a:t>
            </a:r>
            <a:r>
              <a:rPr lang="en-US" dirty="0" smtClean="0"/>
              <a:t>. Situation awareness has been recognized as a critical, yet often elusive, foundation for successful decision-making across a broad range of complex and dynamic systems, including </a:t>
            </a:r>
            <a:r>
              <a:rPr lang="en-US" dirty="0" smtClean="0">
                <a:hlinkClick r:id="rId3" action="ppaction://hlinkfile" tooltip="Aviation"/>
              </a:rPr>
              <a:t>aviation</a:t>
            </a:r>
            <a:r>
              <a:rPr lang="en-US" dirty="0" smtClean="0"/>
              <a:t> and </a:t>
            </a:r>
            <a:r>
              <a:rPr lang="en-US" dirty="0" smtClean="0">
                <a:hlinkClick r:id="rId4" action="ppaction://hlinkfile" tooltip="Air traffic control"/>
              </a:rPr>
              <a:t>air traffic control</a:t>
            </a:r>
            <a:r>
              <a:rPr lang="en-US" dirty="0" smtClean="0"/>
              <a:t>,</a:t>
            </a:r>
            <a:r>
              <a:rPr lang="en-US" baseline="30000" dirty="0" smtClean="0">
                <a:hlinkClick r:id="" action="ppaction://hlinkfile"/>
              </a:rPr>
              <a:t>[2]</a:t>
            </a:r>
            <a:r>
              <a:rPr lang="en-US" dirty="0" smtClean="0"/>
              <a:t> emergency response and military </a:t>
            </a:r>
            <a:r>
              <a:rPr lang="en-US" dirty="0" smtClean="0">
                <a:hlinkClick r:id="rId5" action="ppaction://hlinkfile" tooltip="Command and control"/>
              </a:rPr>
              <a:t>command and control</a:t>
            </a:r>
            <a:r>
              <a:rPr lang="en-US" dirty="0" smtClean="0"/>
              <a:t> operations,</a:t>
            </a:r>
            <a:r>
              <a:rPr lang="en-US" baseline="30000" dirty="0" smtClean="0">
                <a:hlinkClick r:id="" action="ppaction://hlinkfile"/>
              </a:rPr>
              <a:t>[3]</a:t>
            </a:r>
            <a:r>
              <a:rPr lang="en-US" dirty="0" smtClean="0"/>
              <a:t> and </a:t>
            </a:r>
            <a:r>
              <a:rPr lang="en-US" dirty="0" smtClean="0">
                <a:hlinkClick r:id="rId15" action="ppaction://hlinkfile" tooltip="Offshore oil"/>
              </a:rPr>
              <a:t>offshore oil</a:t>
            </a:r>
            <a:r>
              <a:rPr lang="en-US" dirty="0" smtClean="0"/>
              <a:t> and </a:t>
            </a:r>
            <a:r>
              <a:rPr lang="en-US" dirty="0" smtClean="0">
                <a:hlinkClick r:id="rId16" action="ppaction://hlinkfile" tooltip="Nuclear power plant"/>
              </a:rPr>
              <a:t>nuclear power plant</a:t>
            </a:r>
            <a:r>
              <a:rPr lang="en-US" dirty="0" smtClean="0"/>
              <a:t> management</a:t>
            </a:r>
          </a:p>
          <a:p>
            <a:endParaRPr lang="en-US" dirty="0"/>
          </a:p>
        </p:txBody>
      </p:sp>
      <p:sp>
        <p:nvSpPr>
          <p:cNvPr id="3" name="Title 2"/>
          <p:cNvSpPr>
            <a:spLocks noGrp="1"/>
          </p:cNvSpPr>
          <p:nvPr>
            <p:ph type="title"/>
          </p:nvPr>
        </p:nvSpPr>
        <p:spPr/>
        <p:txBody>
          <a:bodyPr/>
          <a:lstStyle/>
          <a:p>
            <a:r>
              <a:rPr lang="en-US" dirty="0" smtClean="0"/>
              <a:t>Situational Awareness (SA)</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SA-Where We Were…</a:t>
            </a:r>
            <a:endParaRPr lang="en-US" dirty="0"/>
          </a:p>
        </p:txBody>
      </p:sp>
      <p:pic>
        <p:nvPicPr>
          <p:cNvPr id="1028" name="Picture 4" descr="http://michaelkirker.com/images/Transportation/DeLorean/back_future.jpg"/>
          <p:cNvPicPr>
            <a:picLocks noChangeAspect="1" noChangeArrowheads="1"/>
          </p:cNvPicPr>
          <p:nvPr/>
        </p:nvPicPr>
        <p:blipFill>
          <a:blip r:embed="rId2" cstate="print"/>
          <a:srcRect/>
          <a:stretch>
            <a:fillRect/>
          </a:stretch>
        </p:blipFill>
        <p:spPr bwMode="auto">
          <a:xfrm>
            <a:off x="2057400" y="2209800"/>
            <a:ext cx="5361709" cy="3276600"/>
          </a:xfrm>
          <a:prstGeom prst="rect">
            <a:avLst/>
          </a:prstGeom>
          <a:noFill/>
        </p:spPr>
      </p:pic>
      <p:pic>
        <p:nvPicPr>
          <p:cNvPr id="1030" name="Picture 6" descr="https://encrypted-tbn3.google.com/images?q=tbn:ANd9GcRqttISpu4pzn7thzAoXSSQRHQgnkNL6HMOnfmfDhZSYC17DQB5LQ"/>
          <p:cNvPicPr>
            <a:picLocks noChangeAspect="1" noChangeArrowheads="1"/>
          </p:cNvPicPr>
          <p:nvPr/>
        </p:nvPicPr>
        <p:blipFill>
          <a:blip r:embed="rId3" cstate="print"/>
          <a:srcRect/>
          <a:stretch>
            <a:fillRect/>
          </a:stretch>
        </p:blipFill>
        <p:spPr bwMode="auto">
          <a:xfrm>
            <a:off x="7200900" y="0"/>
            <a:ext cx="1943100" cy="194310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481329"/>
            <a:ext cx="8229600" cy="4157472"/>
          </a:xfrm>
        </p:spPr>
        <p:txBody>
          <a:bodyPr/>
          <a:lstStyle/>
          <a:p>
            <a:r>
              <a:rPr lang="en-US" dirty="0" smtClean="0"/>
              <a:t>General Motors</a:t>
            </a:r>
          </a:p>
          <a:p>
            <a:pPr lvl="1"/>
            <a:r>
              <a:rPr lang="en-US" dirty="0" smtClean="0"/>
              <a:t>Tech 2-Vetronix</a:t>
            </a:r>
          </a:p>
          <a:p>
            <a:pPr lvl="1"/>
            <a:r>
              <a:rPr lang="en-US" dirty="0" smtClean="0"/>
              <a:t>J1850 VPW (Class 2)</a:t>
            </a:r>
          </a:p>
          <a:p>
            <a:r>
              <a:rPr lang="en-US" dirty="0" smtClean="0"/>
              <a:t>Ford</a:t>
            </a:r>
          </a:p>
          <a:p>
            <a:pPr lvl="1"/>
            <a:r>
              <a:rPr lang="en-US" dirty="0" smtClean="0"/>
              <a:t>NGS-Hickok</a:t>
            </a:r>
          </a:p>
          <a:p>
            <a:pPr lvl="1"/>
            <a:r>
              <a:rPr lang="en-US" dirty="0" smtClean="0"/>
              <a:t>J1850 PWM (SCP)</a:t>
            </a:r>
          </a:p>
          <a:p>
            <a:r>
              <a:rPr lang="en-US" dirty="0" smtClean="0"/>
              <a:t>Chrysler</a:t>
            </a:r>
          </a:p>
          <a:p>
            <a:pPr lvl="1"/>
            <a:r>
              <a:rPr lang="en-US" dirty="0" smtClean="0"/>
              <a:t>DRBIII-OTC/SPX</a:t>
            </a:r>
          </a:p>
          <a:p>
            <a:pPr lvl="1"/>
            <a:r>
              <a:rPr lang="en-US" dirty="0" smtClean="0"/>
              <a:t>J2610 (SCI)</a:t>
            </a:r>
            <a:endParaRPr lang="en-US" dirty="0"/>
          </a:p>
        </p:txBody>
      </p:sp>
      <p:sp>
        <p:nvSpPr>
          <p:cNvPr id="3" name="Title 2"/>
          <p:cNvSpPr>
            <a:spLocks noGrp="1"/>
          </p:cNvSpPr>
          <p:nvPr>
            <p:ph type="title"/>
          </p:nvPr>
        </p:nvSpPr>
        <p:spPr/>
        <p:txBody>
          <a:bodyPr/>
          <a:lstStyle/>
          <a:p>
            <a:r>
              <a:rPr lang="en-US" dirty="0" smtClean="0"/>
              <a:t>Diagnostics-</a:t>
            </a:r>
            <a:r>
              <a:rPr lang="en-US" dirty="0" smtClean="0">
                <a:solidFill>
                  <a:srgbClr val="C00000"/>
                </a:solidFill>
              </a:rPr>
              <a:t>2002</a:t>
            </a:r>
            <a:endParaRPr lang="en-US" dirty="0">
              <a:solidFill>
                <a:srgbClr val="C00000"/>
              </a:solidFill>
            </a:endParaRPr>
          </a:p>
        </p:txBody>
      </p:sp>
      <p:pic>
        <p:nvPicPr>
          <p:cNvPr id="4" name="Picture 3" descr="Tech 2 from Vetronix.jpg"/>
          <p:cNvPicPr>
            <a:picLocks noChangeAspect="1"/>
          </p:cNvPicPr>
          <p:nvPr/>
        </p:nvPicPr>
        <p:blipFill>
          <a:blip r:embed="rId2" cstate="print"/>
          <a:stretch>
            <a:fillRect/>
          </a:stretch>
        </p:blipFill>
        <p:spPr>
          <a:xfrm>
            <a:off x="6705600" y="1371600"/>
            <a:ext cx="1295400" cy="1824507"/>
          </a:xfrm>
          <a:prstGeom prst="rect">
            <a:avLst/>
          </a:prstGeom>
        </p:spPr>
      </p:pic>
      <p:pic>
        <p:nvPicPr>
          <p:cNvPr id="5" name="Picture 4" descr="NGS.jpg"/>
          <p:cNvPicPr>
            <a:picLocks noChangeAspect="1"/>
          </p:cNvPicPr>
          <p:nvPr/>
        </p:nvPicPr>
        <p:blipFill>
          <a:blip r:embed="rId3" cstate="print"/>
          <a:stretch>
            <a:fillRect/>
          </a:stretch>
        </p:blipFill>
        <p:spPr>
          <a:xfrm>
            <a:off x="5105400" y="2667000"/>
            <a:ext cx="1229868" cy="1613916"/>
          </a:xfrm>
          <a:prstGeom prst="rect">
            <a:avLst/>
          </a:prstGeom>
        </p:spPr>
      </p:pic>
      <p:pic>
        <p:nvPicPr>
          <p:cNvPr id="7" name="Picture 6" descr="https://encrypted-tbn3.google.com/images?q=tbn:ANd9GcRqttISpu4pzn7thzAoXSSQRHQgnkNL6HMOnfmfDhZSYC17DQB5LQ"/>
          <p:cNvPicPr>
            <a:picLocks noChangeAspect="1" noChangeArrowheads="1"/>
          </p:cNvPicPr>
          <p:nvPr/>
        </p:nvPicPr>
        <p:blipFill>
          <a:blip r:embed="rId4" cstate="print"/>
          <a:srcRect/>
          <a:stretch>
            <a:fillRect/>
          </a:stretch>
        </p:blipFill>
        <p:spPr bwMode="auto">
          <a:xfrm>
            <a:off x="7848600" y="0"/>
            <a:ext cx="1295400" cy="1295401"/>
          </a:xfrm>
          <a:prstGeom prst="rect">
            <a:avLst/>
          </a:prstGeom>
          <a:noFill/>
        </p:spPr>
      </p:pic>
      <p:pic>
        <p:nvPicPr>
          <p:cNvPr id="8" name="Picture 7" descr="GM_logo1.bmp"/>
          <p:cNvPicPr>
            <a:picLocks noChangeAspect="1"/>
          </p:cNvPicPr>
          <p:nvPr/>
        </p:nvPicPr>
        <p:blipFill>
          <a:blip r:embed="rId5" cstate="print"/>
          <a:stretch>
            <a:fillRect/>
          </a:stretch>
        </p:blipFill>
        <p:spPr>
          <a:xfrm>
            <a:off x="304800" y="2057400"/>
            <a:ext cx="514286" cy="485714"/>
          </a:xfrm>
          <a:prstGeom prst="rect">
            <a:avLst/>
          </a:prstGeom>
        </p:spPr>
      </p:pic>
      <p:pic>
        <p:nvPicPr>
          <p:cNvPr id="9" name="Picture 8" descr="Ford logo.bmp"/>
          <p:cNvPicPr>
            <a:picLocks noChangeAspect="1"/>
          </p:cNvPicPr>
          <p:nvPr/>
        </p:nvPicPr>
        <p:blipFill>
          <a:blip r:embed="rId6" cstate="print"/>
          <a:stretch>
            <a:fillRect/>
          </a:stretch>
        </p:blipFill>
        <p:spPr>
          <a:xfrm>
            <a:off x="76200" y="3352800"/>
            <a:ext cx="914400" cy="347958"/>
          </a:xfrm>
          <a:prstGeom prst="rect">
            <a:avLst/>
          </a:prstGeom>
        </p:spPr>
      </p:pic>
      <p:pic>
        <p:nvPicPr>
          <p:cNvPr id="10" name="Picture 9" descr="Chrysler_logo_new.png"/>
          <p:cNvPicPr>
            <a:picLocks noChangeAspect="1"/>
          </p:cNvPicPr>
          <p:nvPr/>
        </p:nvPicPr>
        <p:blipFill>
          <a:blip r:embed="rId7" cstate="print"/>
          <a:stretch>
            <a:fillRect/>
          </a:stretch>
        </p:blipFill>
        <p:spPr>
          <a:xfrm>
            <a:off x="152400" y="4495800"/>
            <a:ext cx="852364" cy="495391"/>
          </a:xfrm>
          <a:prstGeom prst="rect">
            <a:avLst/>
          </a:prstGeom>
        </p:spPr>
      </p:pic>
      <p:pic>
        <p:nvPicPr>
          <p:cNvPr id="13" name="Picture 12" descr="CH6010A copy.jpg"/>
          <p:cNvPicPr>
            <a:picLocks noChangeAspect="1"/>
          </p:cNvPicPr>
          <p:nvPr/>
        </p:nvPicPr>
        <p:blipFill>
          <a:blip r:embed="rId8" cstate="print"/>
          <a:stretch>
            <a:fillRect/>
          </a:stretch>
        </p:blipFill>
        <p:spPr>
          <a:xfrm>
            <a:off x="6934200" y="4343400"/>
            <a:ext cx="1168054" cy="1701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linds(horizontal)">
                                      <p:cBhvr>
                                        <p:cTn id="10" dur="500"/>
                                        <p:tgtEl>
                                          <p:spTgt spid="2">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linds(horizontal)">
                                      <p:cBhvr>
                                        <p:cTn id="13" dur="500"/>
                                        <p:tgtEl>
                                          <p:spTgt spid="2">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ox(in)">
                                      <p:cBhvr>
                                        <p:cTn id="16" dur="500"/>
                                        <p:tgtEl>
                                          <p:spTgt spid="8"/>
                                        </p:tgtEl>
                                      </p:cBhvr>
                                    </p:animEffect>
                                  </p:childTnLst>
                                </p:cTn>
                              </p:par>
                              <p:par>
                                <p:cTn id="17" presetID="3" presetClass="entr" presetSubtype="1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linds(horizontal)">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blinds(horizontal)">
                                      <p:cBhvr>
                                        <p:cTn id="24" dur="500"/>
                                        <p:tgtEl>
                                          <p:spTgt spid="2">
                                            <p:txEl>
                                              <p:pRg st="3" end="3"/>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Effect transition="in" filter="blinds(horizontal)">
                                      <p:cBhvr>
                                        <p:cTn id="30" dur="500"/>
                                        <p:tgtEl>
                                          <p:spTgt spid="2">
                                            <p:txEl>
                                              <p:pRg st="5" end="5"/>
                                            </p:txEl>
                                          </p:spTgt>
                                        </p:tgtEl>
                                      </p:cBhvr>
                                    </p:animEffect>
                                  </p:childTnLst>
                                </p:cTn>
                              </p:par>
                              <p:par>
                                <p:cTn id="31" presetID="4" presetClass="entr" presetSubtype="16" fill="hold"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box(in)">
                                      <p:cBhvr>
                                        <p:cTn id="33" dur="500"/>
                                        <p:tgtEl>
                                          <p:spTgt spid="9"/>
                                        </p:tgtEl>
                                      </p:cBhvr>
                                    </p:animEffect>
                                  </p:childTnLst>
                                </p:cTn>
                              </p:par>
                              <p:par>
                                <p:cTn id="34" presetID="4" presetClass="entr" presetSubtype="16" fill="hold" nodeType="with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box(in)">
                                      <p:cBhvr>
                                        <p:cTn id="36" dur="500"/>
                                        <p:tgtEl>
                                          <p:spTgt spid="5"/>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2">
                                            <p:txEl>
                                              <p:pRg st="6" end="6"/>
                                            </p:txEl>
                                          </p:spTgt>
                                        </p:tgtEl>
                                        <p:attrNameLst>
                                          <p:attrName>style.visibility</p:attrName>
                                        </p:attrNameLst>
                                      </p:cBhvr>
                                      <p:to>
                                        <p:strVal val="visible"/>
                                      </p:to>
                                    </p:set>
                                    <p:animEffect transition="in" filter="blinds(horizontal)">
                                      <p:cBhvr>
                                        <p:cTn id="41" dur="500"/>
                                        <p:tgtEl>
                                          <p:spTgt spid="2">
                                            <p:txEl>
                                              <p:pRg st="6" end="6"/>
                                            </p:txEl>
                                          </p:spTgt>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2">
                                            <p:txEl>
                                              <p:pRg st="7" end="7"/>
                                            </p:txEl>
                                          </p:spTgt>
                                        </p:tgtEl>
                                        <p:attrNameLst>
                                          <p:attrName>style.visibility</p:attrName>
                                        </p:attrNameLst>
                                      </p:cBhvr>
                                      <p:to>
                                        <p:strVal val="visible"/>
                                      </p:to>
                                    </p:set>
                                    <p:animEffect transition="in" filter="blinds(horizontal)">
                                      <p:cBhvr>
                                        <p:cTn id="44" dur="500"/>
                                        <p:tgtEl>
                                          <p:spTgt spid="2">
                                            <p:txEl>
                                              <p:pRg st="7" end="7"/>
                                            </p:txEl>
                                          </p:spTgt>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blinds(horizontal)">
                                      <p:cBhvr>
                                        <p:cTn id="47" dur="500"/>
                                        <p:tgtEl>
                                          <p:spTgt spid="2">
                                            <p:txEl>
                                              <p:pRg st="8" end="8"/>
                                            </p:txEl>
                                          </p:spTgt>
                                        </p:tgtEl>
                                      </p:cBhvr>
                                    </p:animEffect>
                                  </p:childTnLst>
                                </p:cTn>
                              </p:par>
                              <p:par>
                                <p:cTn id="48" presetID="4" presetClass="entr" presetSubtype="16" fill="hold" nodeType="with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box(in)">
                                      <p:cBhvr>
                                        <p:cTn id="50" dur="500"/>
                                        <p:tgtEl>
                                          <p:spTgt spid="10"/>
                                        </p:tgtEl>
                                      </p:cBhvr>
                                    </p:animEffect>
                                  </p:childTnLst>
                                </p:cTn>
                              </p:par>
                              <p:par>
                                <p:cTn id="51" presetID="4" presetClass="entr" presetSubtype="16" fill="hold" nodeType="with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box(in)">
                                      <p:cBhvr>
                                        <p:cTn id="5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481328"/>
            <a:ext cx="8229600" cy="4525963"/>
          </a:xfrm>
        </p:spPr>
        <p:txBody>
          <a:bodyPr/>
          <a:lstStyle/>
          <a:p>
            <a:r>
              <a:rPr lang="en-US" dirty="0" smtClean="0"/>
              <a:t>Toyota</a:t>
            </a:r>
          </a:p>
          <a:p>
            <a:pPr lvl="1"/>
            <a:r>
              <a:rPr lang="en-US" dirty="0" smtClean="0"/>
              <a:t>Diagnostic Tester-Vetronix</a:t>
            </a:r>
          </a:p>
          <a:p>
            <a:pPr lvl="1"/>
            <a:r>
              <a:rPr lang="en-US" dirty="0" smtClean="0"/>
              <a:t>ISO9141-2</a:t>
            </a:r>
          </a:p>
          <a:p>
            <a:r>
              <a:rPr lang="en-US" dirty="0" smtClean="0"/>
              <a:t>Honda</a:t>
            </a:r>
          </a:p>
          <a:p>
            <a:pPr lvl="1"/>
            <a:r>
              <a:rPr lang="en-US" dirty="0" smtClean="0"/>
              <a:t>PGM/FI-Vetronix</a:t>
            </a:r>
          </a:p>
          <a:p>
            <a:pPr lvl="1"/>
            <a:r>
              <a:rPr lang="en-US" dirty="0" smtClean="0"/>
              <a:t>ISO9141-2</a:t>
            </a:r>
          </a:p>
          <a:p>
            <a:r>
              <a:rPr lang="en-US" dirty="0" smtClean="0"/>
              <a:t>Nissan</a:t>
            </a:r>
          </a:p>
          <a:p>
            <a:pPr lvl="1"/>
            <a:r>
              <a:rPr lang="en-US" dirty="0" smtClean="0"/>
              <a:t>Consult II-Vetronix</a:t>
            </a:r>
          </a:p>
          <a:p>
            <a:pPr lvl="2">
              <a:buNone/>
            </a:pPr>
            <a:r>
              <a:rPr lang="en-US" dirty="0" smtClean="0"/>
              <a:t>ISO9141-2</a:t>
            </a:r>
            <a:endParaRPr lang="en-US" dirty="0"/>
          </a:p>
        </p:txBody>
      </p:sp>
      <p:pic>
        <p:nvPicPr>
          <p:cNvPr id="5" name="Picture 6" descr="https://encrypted-tbn3.google.com/images?q=tbn:ANd9GcRqttISpu4pzn7thzAoXSSQRHQgnkNL6HMOnfmfDhZSYC17DQB5LQ"/>
          <p:cNvPicPr>
            <a:picLocks noChangeAspect="1" noChangeArrowheads="1"/>
          </p:cNvPicPr>
          <p:nvPr/>
        </p:nvPicPr>
        <p:blipFill>
          <a:blip r:embed="rId2" cstate="print"/>
          <a:srcRect/>
          <a:stretch>
            <a:fillRect/>
          </a:stretch>
        </p:blipFill>
        <p:spPr bwMode="auto">
          <a:xfrm>
            <a:off x="7696200" y="0"/>
            <a:ext cx="1447800" cy="1447801"/>
          </a:xfrm>
          <a:prstGeom prst="rect">
            <a:avLst/>
          </a:prstGeom>
          <a:noFill/>
        </p:spPr>
      </p:pic>
      <p:pic>
        <p:nvPicPr>
          <p:cNvPr id="5122" name="Picture 2" descr="http://ocw.weber.edu/automotive-technology/ausv-1320-automotive-electronics/images/HondaPGMScanToolSmall.jpg"/>
          <p:cNvPicPr>
            <a:picLocks noChangeAspect="1" noChangeArrowheads="1"/>
          </p:cNvPicPr>
          <p:nvPr/>
        </p:nvPicPr>
        <p:blipFill>
          <a:blip r:embed="rId3" cstate="print"/>
          <a:srcRect/>
          <a:stretch>
            <a:fillRect/>
          </a:stretch>
        </p:blipFill>
        <p:spPr bwMode="auto">
          <a:xfrm>
            <a:off x="5791200" y="2743200"/>
            <a:ext cx="752158" cy="1752600"/>
          </a:xfrm>
          <a:prstGeom prst="rect">
            <a:avLst/>
          </a:prstGeom>
          <a:noFill/>
        </p:spPr>
      </p:pic>
      <p:pic>
        <p:nvPicPr>
          <p:cNvPr id="5124" name="Picture 4" descr="http://ocw.weber.edu/automotive-technology/ausv-1320-automotive-electronics/images/ToyotaScanToolSmall.jpg"/>
          <p:cNvPicPr>
            <a:picLocks noChangeAspect="1" noChangeArrowheads="1"/>
          </p:cNvPicPr>
          <p:nvPr/>
        </p:nvPicPr>
        <p:blipFill>
          <a:blip r:embed="rId4" cstate="print"/>
          <a:srcRect/>
          <a:stretch>
            <a:fillRect/>
          </a:stretch>
        </p:blipFill>
        <p:spPr bwMode="auto">
          <a:xfrm>
            <a:off x="6705600" y="1295400"/>
            <a:ext cx="753269" cy="1681716"/>
          </a:xfrm>
          <a:prstGeom prst="rect">
            <a:avLst/>
          </a:prstGeom>
          <a:noFill/>
        </p:spPr>
      </p:pic>
      <p:pic>
        <p:nvPicPr>
          <p:cNvPr id="7" name="Picture 6" descr="Consult-II.jpg"/>
          <p:cNvPicPr>
            <a:picLocks noChangeAspect="1"/>
          </p:cNvPicPr>
          <p:nvPr/>
        </p:nvPicPr>
        <p:blipFill>
          <a:blip r:embed="rId5" cstate="print"/>
          <a:stretch>
            <a:fillRect/>
          </a:stretch>
        </p:blipFill>
        <p:spPr>
          <a:xfrm>
            <a:off x="6926822" y="3733800"/>
            <a:ext cx="1086212" cy="2282952"/>
          </a:xfrm>
          <a:prstGeom prst="rect">
            <a:avLst/>
          </a:prstGeom>
        </p:spPr>
      </p:pic>
      <p:sp>
        <p:nvSpPr>
          <p:cNvPr id="9" name="Title 2"/>
          <p:cNvSpPr>
            <a:spLocks noGrp="1"/>
          </p:cNvSpPr>
          <p:nvPr>
            <p:ph type="title"/>
          </p:nvPr>
        </p:nvSpPr>
        <p:spPr/>
        <p:txBody>
          <a:bodyPr/>
          <a:lstStyle/>
          <a:p>
            <a:r>
              <a:rPr lang="en-US" dirty="0" smtClean="0"/>
              <a:t>Diagnostics-</a:t>
            </a:r>
            <a:r>
              <a:rPr lang="en-US" dirty="0" smtClean="0">
                <a:solidFill>
                  <a:srgbClr val="C00000"/>
                </a:solidFill>
              </a:rPr>
              <a:t>2002</a:t>
            </a:r>
            <a:endParaRPr lang="en-US" dirty="0">
              <a:solidFill>
                <a:srgbClr val="C00000"/>
              </a:solidFill>
            </a:endParaRPr>
          </a:p>
        </p:txBody>
      </p:sp>
      <p:pic>
        <p:nvPicPr>
          <p:cNvPr id="10" name="Picture 9" descr="toyota_logo.jpg"/>
          <p:cNvPicPr>
            <a:picLocks noChangeAspect="1"/>
          </p:cNvPicPr>
          <p:nvPr/>
        </p:nvPicPr>
        <p:blipFill>
          <a:blip r:embed="rId6" cstate="print"/>
          <a:stretch>
            <a:fillRect/>
          </a:stretch>
        </p:blipFill>
        <p:spPr>
          <a:xfrm>
            <a:off x="152400" y="2057400"/>
            <a:ext cx="900112" cy="218524"/>
          </a:xfrm>
          <a:prstGeom prst="rect">
            <a:avLst/>
          </a:prstGeom>
        </p:spPr>
      </p:pic>
      <p:pic>
        <p:nvPicPr>
          <p:cNvPr id="12" name="Picture 11" descr="Honda_logo.jpg"/>
          <p:cNvPicPr>
            <a:picLocks noChangeAspect="1"/>
          </p:cNvPicPr>
          <p:nvPr/>
        </p:nvPicPr>
        <p:blipFill>
          <a:blip r:embed="rId7" cstate="print"/>
          <a:stretch>
            <a:fillRect/>
          </a:stretch>
        </p:blipFill>
        <p:spPr>
          <a:xfrm>
            <a:off x="152400" y="3276600"/>
            <a:ext cx="786063" cy="457200"/>
          </a:xfrm>
          <a:prstGeom prst="rect">
            <a:avLst/>
          </a:prstGeom>
        </p:spPr>
      </p:pic>
      <p:pic>
        <p:nvPicPr>
          <p:cNvPr id="13" name="Picture 12" descr="Nissan logo.bmp"/>
          <p:cNvPicPr>
            <a:picLocks noChangeAspect="1"/>
          </p:cNvPicPr>
          <p:nvPr/>
        </p:nvPicPr>
        <p:blipFill>
          <a:blip r:embed="rId8" cstate="print"/>
          <a:stretch>
            <a:fillRect/>
          </a:stretch>
        </p:blipFill>
        <p:spPr>
          <a:xfrm>
            <a:off x="228600" y="4495800"/>
            <a:ext cx="657143" cy="41904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ox(in)">
                                      <p:cBhvr>
                                        <p:cTn id="10" dur="500"/>
                                        <p:tgtEl>
                                          <p:spTgt spid="2">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ox(in)">
                                      <p:cBhvr>
                                        <p:cTn id="13" dur="500"/>
                                        <p:tgtEl>
                                          <p:spTgt spid="2">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ox(in)">
                                      <p:cBhvr>
                                        <p:cTn id="16" dur="500"/>
                                        <p:tgtEl>
                                          <p:spTgt spid="10"/>
                                        </p:tgtEl>
                                      </p:cBhvr>
                                    </p:animEffect>
                                  </p:childTnLst>
                                </p:cTn>
                              </p:par>
                              <p:par>
                                <p:cTn id="17" presetID="4" presetClass="entr" presetSubtype="16" fill="hold" nodeType="withEffect">
                                  <p:stCondLst>
                                    <p:cond delay="0"/>
                                  </p:stCondLst>
                                  <p:childTnLst>
                                    <p:set>
                                      <p:cBhvr>
                                        <p:cTn id="18" dur="1" fill="hold">
                                          <p:stCondLst>
                                            <p:cond delay="0"/>
                                          </p:stCondLst>
                                        </p:cTn>
                                        <p:tgtEl>
                                          <p:spTgt spid="5124"/>
                                        </p:tgtEl>
                                        <p:attrNameLst>
                                          <p:attrName>style.visibility</p:attrName>
                                        </p:attrNameLst>
                                      </p:cBhvr>
                                      <p:to>
                                        <p:strVal val="visible"/>
                                      </p:to>
                                    </p:set>
                                    <p:animEffect transition="in" filter="box(in)">
                                      <p:cBhvr>
                                        <p:cTn id="19" dur="500"/>
                                        <p:tgtEl>
                                          <p:spTgt spid="5124"/>
                                        </p:tgtEl>
                                      </p:cBhvr>
                                    </p:animEffect>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box(in)">
                                      <p:cBhvr>
                                        <p:cTn id="24" dur="500"/>
                                        <p:tgtEl>
                                          <p:spTgt spid="2">
                                            <p:txEl>
                                              <p:pRg st="3" end="3"/>
                                            </p:txEl>
                                          </p:spTgt>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ox(in)">
                                      <p:cBhvr>
                                        <p:cTn id="27" dur="500"/>
                                        <p:tgtEl>
                                          <p:spTgt spid="2">
                                            <p:txEl>
                                              <p:pRg st="4" end="4"/>
                                            </p:txEl>
                                          </p:spTgt>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Effect transition="in" filter="box(in)">
                                      <p:cBhvr>
                                        <p:cTn id="30" dur="500"/>
                                        <p:tgtEl>
                                          <p:spTgt spid="2">
                                            <p:txEl>
                                              <p:pRg st="5" end="5"/>
                                            </p:txEl>
                                          </p:spTgt>
                                        </p:tgtEl>
                                      </p:cBhvr>
                                    </p:animEffect>
                                  </p:childTnLst>
                                </p:cTn>
                              </p:par>
                              <p:par>
                                <p:cTn id="31" presetID="4" presetClass="entr" presetSubtype="16" fill="hold"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box(in)">
                                      <p:cBhvr>
                                        <p:cTn id="33" dur="500"/>
                                        <p:tgtEl>
                                          <p:spTgt spid="12"/>
                                        </p:tgtEl>
                                      </p:cBhvr>
                                    </p:animEffect>
                                  </p:childTnLst>
                                </p:cTn>
                              </p:par>
                              <p:par>
                                <p:cTn id="34" presetID="4" presetClass="entr" presetSubtype="16" fill="hold" nodeType="withEffect">
                                  <p:stCondLst>
                                    <p:cond delay="0"/>
                                  </p:stCondLst>
                                  <p:childTnLst>
                                    <p:set>
                                      <p:cBhvr>
                                        <p:cTn id="35" dur="1" fill="hold">
                                          <p:stCondLst>
                                            <p:cond delay="0"/>
                                          </p:stCondLst>
                                        </p:cTn>
                                        <p:tgtEl>
                                          <p:spTgt spid="5122"/>
                                        </p:tgtEl>
                                        <p:attrNameLst>
                                          <p:attrName>style.visibility</p:attrName>
                                        </p:attrNameLst>
                                      </p:cBhvr>
                                      <p:to>
                                        <p:strVal val="visible"/>
                                      </p:to>
                                    </p:set>
                                    <p:animEffect transition="in" filter="box(in)">
                                      <p:cBhvr>
                                        <p:cTn id="36" dur="500"/>
                                        <p:tgtEl>
                                          <p:spTgt spid="5122"/>
                                        </p:tgtEl>
                                      </p:cBhvr>
                                    </p:animEffect>
                                  </p:childTnLst>
                                </p:cTn>
                              </p:par>
                            </p:childTnLst>
                          </p:cTn>
                        </p:par>
                      </p:childTnLst>
                    </p:cTn>
                  </p:par>
                  <p:par>
                    <p:cTn id="37" fill="hold">
                      <p:stCondLst>
                        <p:cond delay="indefinite"/>
                      </p:stCondLst>
                      <p:childTnLst>
                        <p:par>
                          <p:cTn id="38" fill="hold">
                            <p:stCondLst>
                              <p:cond delay="0"/>
                            </p:stCondLst>
                            <p:childTnLst>
                              <p:par>
                                <p:cTn id="39" presetID="4" presetClass="entr" presetSubtype="16" fill="hold" grpId="0" nodeType="clickEffect">
                                  <p:stCondLst>
                                    <p:cond delay="0"/>
                                  </p:stCondLst>
                                  <p:childTnLst>
                                    <p:set>
                                      <p:cBhvr>
                                        <p:cTn id="40" dur="1" fill="hold">
                                          <p:stCondLst>
                                            <p:cond delay="0"/>
                                          </p:stCondLst>
                                        </p:cTn>
                                        <p:tgtEl>
                                          <p:spTgt spid="2">
                                            <p:txEl>
                                              <p:pRg st="6" end="6"/>
                                            </p:txEl>
                                          </p:spTgt>
                                        </p:tgtEl>
                                        <p:attrNameLst>
                                          <p:attrName>style.visibility</p:attrName>
                                        </p:attrNameLst>
                                      </p:cBhvr>
                                      <p:to>
                                        <p:strVal val="visible"/>
                                      </p:to>
                                    </p:set>
                                    <p:animEffect transition="in" filter="box(in)">
                                      <p:cBhvr>
                                        <p:cTn id="41" dur="500"/>
                                        <p:tgtEl>
                                          <p:spTgt spid="2">
                                            <p:txEl>
                                              <p:pRg st="6" end="6"/>
                                            </p:txEl>
                                          </p:spTgt>
                                        </p:tgtEl>
                                      </p:cBhvr>
                                    </p:animEffect>
                                  </p:childTnLst>
                                </p:cTn>
                              </p:par>
                              <p:par>
                                <p:cTn id="42" presetID="4" presetClass="entr" presetSubtype="16" fill="hold" grpId="0" nodeType="withEffect">
                                  <p:stCondLst>
                                    <p:cond delay="0"/>
                                  </p:stCondLst>
                                  <p:childTnLst>
                                    <p:set>
                                      <p:cBhvr>
                                        <p:cTn id="43" dur="1" fill="hold">
                                          <p:stCondLst>
                                            <p:cond delay="0"/>
                                          </p:stCondLst>
                                        </p:cTn>
                                        <p:tgtEl>
                                          <p:spTgt spid="2">
                                            <p:txEl>
                                              <p:pRg st="7" end="7"/>
                                            </p:txEl>
                                          </p:spTgt>
                                        </p:tgtEl>
                                        <p:attrNameLst>
                                          <p:attrName>style.visibility</p:attrName>
                                        </p:attrNameLst>
                                      </p:cBhvr>
                                      <p:to>
                                        <p:strVal val="visible"/>
                                      </p:to>
                                    </p:set>
                                    <p:animEffect transition="in" filter="box(in)">
                                      <p:cBhvr>
                                        <p:cTn id="44" dur="500"/>
                                        <p:tgtEl>
                                          <p:spTgt spid="2">
                                            <p:txEl>
                                              <p:pRg st="7" end="7"/>
                                            </p:txEl>
                                          </p:spTgt>
                                        </p:tgtEl>
                                      </p:cBhvr>
                                    </p:animEffect>
                                  </p:childTnLst>
                                </p:cTn>
                              </p:par>
                              <p:par>
                                <p:cTn id="45" presetID="4" presetClass="entr" presetSubtype="16" fill="hold" grpId="0" nodeType="with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box(in)">
                                      <p:cBhvr>
                                        <p:cTn id="47" dur="500"/>
                                        <p:tgtEl>
                                          <p:spTgt spid="2">
                                            <p:txEl>
                                              <p:pRg st="8" end="8"/>
                                            </p:txEl>
                                          </p:spTgt>
                                        </p:tgtEl>
                                      </p:cBhvr>
                                    </p:animEffect>
                                  </p:childTnLst>
                                </p:cTn>
                              </p:par>
                              <p:par>
                                <p:cTn id="48" presetID="4" presetClass="entr" presetSubtype="16" fill="hold" nodeType="with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box(in)">
                                      <p:cBhvr>
                                        <p:cTn id="50" dur="500"/>
                                        <p:tgtEl>
                                          <p:spTgt spid="13"/>
                                        </p:tgtEl>
                                      </p:cBhvr>
                                    </p:animEffect>
                                  </p:childTnLst>
                                </p:cTn>
                              </p:par>
                              <p:par>
                                <p:cTn id="51" presetID="4" presetClass="entr" presetSubtype="16" fill="hold" nodeType="with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box(in)">
                                      <p:cBhvr>
                                        <p:cTn id="5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481328"/>
            <a:ext cx="8229600" cy="4525963"/>
          </a:xfrm>
        </p:spPr>
        <p:txBody>
          <a:bodyPr>
            <a:normAutofit lnSpcReduction="10000"/>
          </a:bodyPr>
          <a:lstStyle/>
          <a:p>
            <a:r>
              <a:rPr lang="en-US" dirty="0" smtClean="0"/>
              <a:t>General Motors</a:t>
            </a:r>
          </a:p>
          <a:p>
            <a:pPr lvl="1"/>
            <a:r>
              <a:rPr lang="en-US" dirty="0" smtClean="0"/>
              <a:t>MDI-ETAS (Bosch)</a:t>
            </a:r>
          </a:p>
          <a:p>
            <a:pPr lvl="1"/>
            <a:r>
              <a:rPr lang="en-US" dirty="0" smtClean="0"/>
              <a:t>GDS2</a:t>
            </a:r>
          </a:p>
          <a:p>
            <a:pPr lvl="1"/>
            <a:r>
              <a:rPr lang="en-US" dirty="0" smtClean="0"/>
              <a:t>ISO15765-4</a:t>
            </a:r>
          </a:p>
          <a:p>
            <a:r>
              <a:rPr lang="en-US" dirty="0" smtClean="0"/>
              <a:t>Ford</a:t>
            </a:r>
          </a:p>
          <a:p>
            <a:pPr lvl="1"/>
            <a:r>
              <a:rPr lang="en-US" dirty="0" smtClean="0"/>
              <a:t>VCM/VCMII (Teradyne, SPX, Bosch)</a:t>
            </a:r>
          </a:p>
          <a:p>
            <a:pPr lvl="1"/>
            <a:r>
              <a:rPr lang="en-US" dirty="0" smtClean="0"/>
              <a:t>IDS</a:t>
            </a:r>
          </a:p>
          <a:p>
            <a:pPr lvl="1"/>
            <a:r>
              <a:rPr lang="en-US" dirty="0" smtClean="0"/>
              <a:t>ISO15765-4</a:t>
            </a:r>
          </a:p>
          <a:p>
            <a:r>
              <a:rPr lang="en-US" dirty="0" smtClean="0"/>
              <a:t>Chrysler</a:t>
            </a:r>
          </a:p>
          <a:p>
            <a:pPr lvl="1"/>
            <a:r>
              <a:rPr lang="en-US" dirty="0" err="1" smtClean="0"/>
              <a:t>WiTech</a:t>
            </a:r>
            <a:r>
              <a:rPr lang="en-US" dirty="0" smtClean="0"/>
              <a:t> (Bright Star)</a:t>
            </a:r>
          </a:p>
          <a:p>
            <a:pPr lvl="1"/>
            <a:r>
              <a:rPr lang="en-US" dirty="0" err="1" smtClean="0"/>
              <a:t>WiTech</a:t>
            </a:r>
            <a:endParaRPr lang="en-US" dirty="0" smtClean="0"/>
          </a:p>
          <a:p>
            <a:pPr lvl="1"/>
            <a:r>
              <a:rPr lang="en-US" dirty="0" smtClean="0"/>
              <a:t>ISO15765-4</a:t>
            </a:r>
            <a:endParaRPr lang="en-US" dirty="0"/>
          </a:p>
        </p:txBody>
      </p:sp>
      <p:grpSp>
        <p:nvGrpSpPr>
          <p:cNvPr id="15" name="Group 14"/>
          <p:cNvGrpSpPr/>
          <p:nvPr/>
        </p:nvGrpSpPr>
        <p:grpSpPr>
          <a:xfrm>
            <a:off x="4572000" y="1295400"/>
            <a:ext cx="4298134" cy="1447800"/>
            <a:chOff x="4572000" y="1295400"/>
            <a:chExt cx="4298134" cy="1447800"/>
          </a:xfrm>
        </p:grpSpPr>
        <p:pic>
          <p:nvPicPr>
            <p:cNvPr id="4" name="Picture 3" descr="GM VCI Photo.jpg"/>
            <p:cNvPicPr>
              <a:picLocks noChangeAspect="1"/>
            </p:cNvPicPr>
            <p:nvPr/>
          </p:nvPicPr>
          <p:blipFill>
            <a:blip r:embed="rId2" cstate="print"/>
            <a:stretch>
              <a:fillRect/>
            </a:stretch>
          </p:blipFill>
          <p:spPr>
            <a:xfrm>
              <a:off x="4572000" y="1524000"/>
              <a:ext cx="1295400" cy="1171412"/>
            </a:xfrm>
            <a:prstGeom prst="rect">
              <a:avLst/>
            </a:prstGeom>
          </p:spPr>
        </p:pic>
        <p:pic>
          <p:nvPicPr>
            <p:cNvPr id="5" name="Picture 4" descr="GDS2.jpg"/>
            <p:cNvPicPr>
              <a:picLocks noChangeAspect="1"/>
            </p:cNvPicPr>
            <p:nvPr/>
          </p:nvPicPr>
          <p:blipFill>
            <a:blip r:embed="rId3" cstate="print"/>
            <a:stretch>
              <a:fillRect/>
            </a:stretch>
          </p:blipFill>
          <p:spPr>
            <a:xfrm>
              <a:off x="6461912" y="1295400"/>
              <a:ext cx="2408222" cy="1447800"/>
            </a:xfrm>
            <a:prstGeom prst="rect">
              <a:avLst/>
            </a:prstGeom>
          </p:spPr>
        </p:pic>
        <p:sp>
          <p:nvSpPr>
            <p:cNvPr id="11" name="Left-Right Arrow 10"/>
            <p:cNvSpPr/>
            <p:nvPr/>
          </p:nvSpPr>
          <p:spPr>
            <a:xfrm>
              <a:off x="5791200" y="2057400"/>
              <a:ext cx="609600" cy="152400"/>
            </a:xfrm>
            <a:prstGeom prst="lef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p:cNvGrpSpPr/>
          <p:nvPr/>
        </p:nvGrpSpPr>
        <p:grpSpPr>
          <a:xfrm>
            <a:off x="4572000" y="3124200"/>
            <a:ext cx="4267200" cy="1707559"/>
            <a:chOff x="4572000" y="3124200"/>
            <a:chExt cx="4267200" cy="1707559"/>
          </a:xfrm>
        </p:grpSpPr>
        <p:pic>
          <p:nvPicPr>
            <p:cNvPr id="4098" name="Picture 2" descr="http://img.diytrade.com/cdimg/751654/7304901/0/1231216541/VCM_Ford_Mazda_LandRover_Jaguar_tester.jpg"/>
            <p:cNvPicPr>
              <a:picLocks noChangeAspect="1" noChangeArrowheads="1"/>
            </p:cNvPicPr>
            <p:nvPr/>
          </p:nvPicPr>
          <p:blipFill>
            <a:blip r:embed="rId4" cstate="print"/>
            <a:srcRect/>
            <a:stretch>
              <a:fillRect/>
            </a:stretch>
          </p:blipFill>
          <p:spPr bwMode="auto">
            <a:xfrm>
              <a:off x="4572000" y="3962400"/>
              <a:ext cx="1088725" cy="742950"/>
            </a:xfrm>
            <a:prstGeom prst="rect">
              <a:avLst/>
            </a:prstGeom>
            <a:noFill/>
          </p:spPr>
        </p:pic>
        <p:pic>
          <p:nvPicPr>
            <p:cNvPr id="7" name="Picture 6" descr="Ford_misfire.jpg"/>
            <p:cNvPicPr>
              <a:picLocks noChangeAspect="1"/>
            </p:cNvPicPr>
            <p:nvPr/>
          </p:nvPicPr>
          <p:blipFill>
            <a:blip r:embed="rId5" cstate="print"/>
            <a:stretch>
              <a:fillRect/>
            </a:stretch>
          </p:blipFill>
          <p:spPr>
            <a:xfrm>
              <a:off x="6477000" y="3124200"/>
              <a:ext cx="2362200" cy="1707559"/>
            </a:xfrm>
            <a:prstGeom prst="rect">
              <a:avLst/>
            </a:prstGeom>
          </p:spPr>
        </p:pic>
        <p:sp>
          <p:nvSpPr>
            <p:cNvPr id="12" name="Left-Right Arrow 11"/>
            <p:cNvSpPr/>
            <p:nvPr/>
          </p:nvSpPr>
          <p:spPr>
            <a:xfrm>
              <a:off x="5715000" y="4191000"/>
              <a:ext cx="609600" cy="152400"/>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p:cNvGrpSpPr/>
          <p:nvPr/>
        </p:nvGrpSpPr>
        <p:grpSpPr>
          <a:xfrm>
            <a:off x="4419600" y="5105400"/>
            <a:ext cx="4419600" cy="1707559"/>
            <a:chOff x="4419600" y="5105400"/>
            <a:chExt cx="4419600" cy="1707559"/>
          </a:xfrm>
        </p:grpSpPr>
        <p:pic>
          <p:nvPicPr>
            <p:cNvPr id="8" name="Picture 7" descr="WiTech_pod.jpg"/>
            <p:cNvPicPr>
              <a:picLocks noChangeAspect="1"/>
            </p:cNvPicPr>
            <p:nvPr/>
          </p:nvPicPr>
          <p:blipFill>
            <a:blip r:embed="rId6" cstate="print"/>
            <a:stretch>
              <a:fillRect/>
            </a:stretch>
          </p:blipFill>
          <p:spPr>
            <a:xfrm>
              <a:off x="4419600" y="5562600"/>
              <a:ext cx="1190625" cy="651282"/>
            </a:xfrm>
            <a:prstGeom prst="rect">
              <a:avLst/>
            </a:prstGeom>
          </p:spPr>
        </p:pic>
        <p:pic>
          <p:nvPicPr>
            <p:cNvPr id="10" name="Picture 9" descr="WiTech.jpg"/>
            <p:cNvPicPr>
              <a:picLocks noChangeAspect="1"/>
            </p:cNvPicPr>
            <p:nvPr/>
          </p:nvPicPr>
          <p:blipFill>
            <a:blip r:embed="rId7" cstate="print"/>
            <a:stretch>
              <a:fillRect/>
            </a:stretch>
          </p:blipFill>
          <p:spPr>
            <a:xfrm>
              <a:off x="6477000" y="5105400"/>
              <a:ext cx="2362200" cy="1707559"/>
            </a:xfrm>
            <a:prstGeom prst="rect">
              <a:avLst/>
            </a:prstGeom>
          </p:spPr>
        </p:pic>
        <p:sp>
          <p:nvSpPr>
            <p:cNvPr id="13" name="Left-Right Arrow 12"/>
            <p:cNvSpPr/>
            <p:nvPr/>
          </p:nvSpPr>
          <p:spPr>
            <a:xfrm>
              <a:off x="5715000" y="5791200"/>
              <a:ext cx="609600" cy="152400"/>
            </a:xfrm>
            <a:prstGeom prst="leftRightArrow">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Title 2"/>
          <p:cNvSpPr>
            <a:spLocks noGrp="1"/>
          </p:cNvSpPr>
          <p:nvPr>
            <p:ph type="title"/>
          </p:nvPr>
        </p:nvSpPr>
        <p:spPr/>
        <p:txBody>
          <a:bodyPr/>
          <a:lstStyle/>
          <a:p>
            <a:r>
              <a:rPr lang="en-US" dirty="0" smtClean="0"/>
              <a:t>Diagnostics-</a:t>
            </a:r>
            <a:r>
              <a:rPr lang="en-US" dirty="0" smtClean="0">
                <a:solidFill>
                  <a:srgbClr val="C00000"/>
                </a:solidFill>
              </a:rPr>
              <a:t>2012</a:t>
            </a:r>
            <a:endParaRPr lang="en-US" dirty="0">
              <a:solidFill>
                <a:srgbClr val="C00000"/>
              </a:solidFill>
            </a:endParaRPr>
          </a:p>
        </p:txBody>
      </p:sp>
      <p:pic>
        <p:nvPicPr>
          <p:cNvPr id="19" name="Picture 18" descr="GM_logo1.bmp"/>
          <p:cNvPicPr>
            <a:picLocks noChangeAspect="1"/>
          </p:cNvPicPr>
          <p:nvPr/>
        </p:nvPicPr>
        <p:blipFill>
          <a:blip r:embed="rId8" cstate="print"/>
          <a:stretch>
            <a:fillRect/>
          </a:stretch>
        </p:blipFill>
        <p:spPr>
          <a:xfrm>
            <a:off x="304800" y="2057400"/>
            <a:ext cx="514286" cy="485714"/>
          </a:xfrm>
          <a:prstGeom prst="rect">
            <a:avLst/>
          </a:prstGeom>
        </p:spPr>
      </p:pic>
      <p:pic>
        <p:nvPicPr>
          <p:cNvPr id="20" name="Picture 19" descr="Ford logo.bmp"/>
          <p:cNvPicPr>
            <a:picLocks noChangeAspect="1"/>
          </p:cNvPicPr>
          <p:nvPr/>
        </p:nvPicPr>
        <p:blipFill>
          <a:blip r:embed="rId9" cstate="print"/>
          <a:stretch>
            <a:fillRect/>
          </a:stretch>
        </p:blipFill>
        <p:spPr>
          <a:xfrm>
            <a:off x="76200" y="3733800"/>
            <a:ext cx="914400" cy="347958"/>
          </a:xfrm>
          <a:prstGeom prst="rect">
            <a:avLst/>
          </a:prstGeom>
        </p:spPr>
      </p:pic>
      <p:pic>
        <p:nvPicPr>
          <p:cNvPr id="21" name="Picture 20" descr="Chrysler_logo_new.png"/>
          <p:cNvPicPr>
            <a:picLocks noChangeAspect="1"/>
          </p:cNvPicPr>
          <p:nvPr/>
        </p:nvPicPr>
        <p:blipFill>
          <a:blip r:embed="rId10" cstate="print"/>
          <a:stretch>
            <a:fillRect/>
          </a:stretch>
        </p:blipFill>
        <p:spPr>
          <a:xfrm>
            <a:off x="152400" y="5029200"/>
            <a:ext cx="852364" cy="49539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ox(in)">
                                      <p:cBhvr>
                                        <p:cTn id="10" dur="500"/>
                                        <p:tgtEl>
                                          <p:spTgt spid="2">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ox(in)">
                                      <p:cBhvr>
                                        <p:cTn id="13" dur="500"/>
                                        <p:tgtEl>
                                          <p:spTgt spid="2">
                                            <p:txEl>
                                              <p:pRg st="2" end="2"/>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box(in)">
                                      <p:cBhvr>
                                        <p:cTn id="16" dur="500"/>
                                        <p:tgtEl>
                                          <p:spTgt spid="2">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box(in)">
                                      <p:cBhvr>
                                        <p:cTn id="19" dur="500"/>
                                        <p:tgtEl>
                                          <p:spTgt spid="19"/>
                                        </p:tgtEl>
                                      </p:cBhvr>
                                    </p:animEffect>
                                  </p:childTnLst>
                                </p:cTn>
                              </p:par>
                              <p:par>
                                <p:cTn id="20" presetID="4" presetClass="entr" presetSubtype="16" fill="hold"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ox(in)">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ox(in)">
                                      <p:cBhvr>
                                        <p:cTn id="27" dur="500"/>
                                        <p:tgtEl>
                                          <p:spTgt spid="2">
                                            <p:txEl>
                                              <p:pRg st="4" end="4"/>
                                            </p:txEl>
                                          </p:spTgt>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Effect transition="in" filter="box(in)">
                                      <p:cBhvr>
                                        <p:cTn id="30" dur="500"/>
                                        <p:tgtEl>
                                          <p:spTgt spid="2">
                                            <p:txEl>
                                              <p:pRg st="5" end="5"/>
                                            </p:txEl>
                                          </p:spTgt>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Effect transition="in" filter="box(in)">
                                      <p:cBhvr>
                                        <p:cTn id="33" dur="500"/>
                                        <p:tgtEl>
                                          <p:spTgt spid="2">
                                            <p:txEl>
                                              <p:pRg st="6" end="6"/>
                                            </p:txEl>
                                          </p:spTgt>
                                        </p:tgtEl>
                                      </p:cBhvr>
                                    </p:animEffect>
                                  </p:childTnLst>
                                </p:cTn>
                              </p:par>
                              <p:par>
                                <p:cTn id="34" presetID="4" presetClass="entr" presetSubtype="16" fill="hold" grpId="0" nodeType="withEffect">
                                  <p:stCondLst>
                                    <p:cond delay="0"/>
                                  </p:stCondLst>
                                  <p:childTnLst>
                                    <p:set>
                                      <p:cBhvr>
                                        <p:cTn id="35" dur="1" fill="hold">
                                          <p:stCondLst>
                                            <p:cond delay="0"/>
                                          </p:stCondLst>
                                        </p:cTn>
                                        <p:tgtEl>
                                          <p:spTgt spid="2">
                                            <p:txEl>
                                              <p:pRg st="7" end="7"/>
                                            </p:txEl>
                                          </p:spTgt>
                                        </p:tgtEl>
                                        <p:attrNameLst>
                                          <p:attrName>style.visibility</p:attrName>
                                        </p:attrNameLst>
                                      </p:cBhvr>
                                      <p:to>
                                        <p:strVal val="visible"/>
                                      </p:to>
                                    </p:set>
                                    <p:animEffect transition="in" filter="box(in)">
                                      <p:cBhvr>
                                        <p:cTn id="36" dur="500"/>
                                        <p:tgtEl>
                                          <p:spTgt spid="2">
                                            <p:txEl>
                                              <p:pRg st="7" end="7"/>
                                            </p:txEl>
                                          </p:spTgt>
                                        </p:tgtEl>
                                      </p:cBhvr>
                                    </p:animEffect>
                                  </p:childTnLst>
                                </p:cTn>
                              </p:par>
                              <p:par>
                                <p:cTn id="37" presetID="4" presetClass="entr" presetSubtype="16" fill="hold" nodeType="with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box(in)">
                                      <p:cBhvr>
                                        <p:cTn id="39" dur="500"/>
                                        <p:tgtEl>
                                          <p:spTgt spid="20"/>
                                        </p:tgtEl>
                                      </p:cBhvr>
                                    </p:animEffect>
                                  </p:childTnLst>
                                </p:cTn>
                              </p:par>
                              <p:par>
                                <p:cTn id="40" presetID="4" presetClass="entr" presetSubtype="16" fill="hold" nodeType="with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box(in)">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box(in)">
                                      <p:cBhvr>
                                        <p:cTn id="47" dur="500"/>
                                        <p:tgtEl>
                                          <p:spTgt spid="2">
                                            <p:txEl>
                                              <p:pRg st="8" end="8"/>
                                            </p:txEl>
                                          </p:spTgt>
                                        </p:tgtEl>
                                      </p:cBhvr>
                                    </p:animEffect>
                                  </p:childTnLst>
                                </p:cTn>
                              </p:par>
                              <p:par>
                                <p:cTn id="48" presetID="4" presetClass="entr" presetSubtype="16" fill="hold" grpId="0" nodeType="withEffect">
                                  <p:stCondLst>
                                    <p:cond delay="0"/>
                                  </p:stCondLst>
                                  <p:childTnLst>
                                    <p:set>
                                      <p:cBhvr>
                                        <p:cTn id="49" dur="1" fill="hold">
                                          <p:stCondLst>
                                            <p:cond delay="0"/>
                                          </p:stCondLst>
                                        </p:cTn>
                                        <p:tgtEl>
                                          <p:spTgt spid="2">
                                            <p:txEl>
                                              <p:pRg st="9" end="9"/>
                                            </p:txEl>
                                          </p:spTgt>
                                        </p:tgtEl>
                                        <p:attrNameLst>
                                          <p:attrName>style.visibility</p:attrName>
                                        </p:attrNameLst>
                                      </p:cBhvr>
                                      <p:to>
                                        <p:strVal val="visible"/>
                                      </p:to>
                                    </p:set>
                                    <p:animEffect transition="in" filter="box(in)">
                                      <p:cBhvr>
                                        <p:cTn id="50" dur="500"/>
                                        <p:tgtEl>
                                          <p:spTgt spid="2">
                                            <p:txEl>
                                              <p:pRg st="9" end="9"/>
                                            </p:txEl>
                                          </p:spTgt>
                                        </p:tgtEl>
                                      </p:cBhvr>
                                    </p:animEffect>
                                  </p:childTnLst>
                                </p:cTn>
                              </p:par>
                              <p:par>
                                <p:cTn id="51" presetID="4" presetClass="entr" presetSubtype="16" fill="hold" grpId="0" nodeType="withEffect">
                                  <p:stCondLst>
                                    <p:cond delay="0"/>
                                  </p:stCondLst>
                                  <p:childTnLst>
                                    <p:set>
                                      <p:cBhvr>
                                        <p:cTn id="52" dur="1" fill="hold">
                                          <p:stCondLst>
                                            <p:cond delay="0"/>
                                          </p:stCondLst>
                                        </p:cTn>
                                        <p:tgtEl>
                                          <p:spTgt spid="2">
                                            <p:txEl>
                                              <p:pRg st="10" end="10"/>
                                            </p:txEl>
                                          </p:spTgt>
                                        </p:tgtEl>
                                        <p:attrNameLst>
                                          <p:attrName>style.visibility</p:attrName>
                                        </p:attrNameLst>
                                      </p:cBhvr>
                                      <p:to>
                                        <p:strVal val="visible"/>
                                      </p:to>
                                    </p:set>
                                    <p:animEffect transition="in" filter="box(in)">
                                      <p:cBhvr>
                                        <p:cTn id="53" dur="500"/>
                                        <p:tgtEl>
                                          <p:spTgt spid="2">
                                            <p:txEl>
                                              <p:pRg st="10" end="10"/>
                                            </p:txEl>
                                          </p:spTgt>
                                        </p:tgtEl>
                                      </p:cBhvr>
                                    </p:animEffect>
                                  </p:childTnLst>
                                </p:cTn>
                              </p:par>
                              <p:par>
                                <p:cTn id="54" presetID="4" presetClass="entr" presetSubtype="16" fill="hold" grpId="0" nodeType="withEffect">
                                  <p:stCondLst>
                                    <p:cond delay="0"/>
                                  </p:stCondLst>
                                  <p:childTnLst>
                                    <p:set>
                                      <p:cBhvr>
                                        <p:cTn id="55" dur="1" fill="hold">
                                          <p:stCondLst>
                                            <p:cond delay="0"/>
                                          </p:stCondLst>
                                        </p:cTn>
                                        <p:tgtEl>
                                          <p:spTgt spid="2">
                                            <p:txEl>
                                              <p:pRg st="11" end="11"/>
                                            </p:txEl>
                                          </p:spTgt>
                                        </p:tgtEl>
                                        <p:attrNameLst>
                                          <p:attrName>style.visibility</p:attrName>
                                        </p:attrNameLst>
                                      </p:cBhvr>
                                      <p:to>
                                        <p:strVal val="visible"/>
                                      </p:to>
                                    </p:set>
                                    <p:animEffect transition="in" filter="box(in)">
                                      <p:cBhvr>
                                        <p:cTn id="56" dur="500"/>
                                        <p:tgtEl>
                                          <p:spTgt spid="2">
                                            <p:txEl>
                                              <p:pRg st="11" end="11"/>
                                            </p:txEl>
                                          </p:spTgt>
                                        </p:tgtEl>
                                      </p:cBhvr>
                                    </p:animEffect>
                                  </p:childTnLst>
                                </p:cTn>
                              </p:par>
                              <p:par>
                                <p:cTn id="57" presetID="4" presetClass="entr" presetSubtype="16" fill="hold" nodeType="with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box(in)">
                                      <p:cBhvr>
                                        <p:cTn id="59" dur="500"/>
                                        <p:tgtEl>
                                          <p:spTgt spid="21"/>
                                        </p:tgtEl>
                                      </p:cBhvr>
                                    </p:animEffect>
                                  </p:childTnLst>
                                </p:cTn>
                              </p:par>
                              <p:par>
                                <p:cTn id="60" presetID="4" presetClass="entr" presetSubtype="16" fill="hold" nodeType="with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box(in)">
                                      <p:cBhvr>
                                        <p:cTn id="6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481328"/>
            <a:ext cx="8229600" cy="4525963"/>
          </a:xfrm>
        </p:spPr>
        <p:txBody>
          <a:bodyPr>
            <a:normAutofit lnSpcReduction="10000"/>
          </a:bodyPr>
          <a:lstStyle/>
          <a:p>
            <a:r>
              <a:rPr lang="en-US" dirty="0" smtClean="0"/>
              <a:t>Toyota</a:t>
            </a:r>
          </a:p>
          <a:p>
            <a:pPr lvl="1"/>
            <a:r>
              <a:rPr lang="en-US" dirty="0" smtClean="0"/>
              <a:t>VCM/J2534 </a:t>
            </a:r>
          </a:p>
          <a:p>
            <a:pPr lvl="1"/>
            <a:r>
              <a:rPr lang="en-US" dirty="0" err="1" smtClean="0"/>
              <a:t>Techstream</a:t>
            </a:r>
            <a:endParaRPr lang="en-US" dirty="0" smtClean="0"/>
          </a:p>
          <a:p>
            <a:pPr lvl="1"/>
            <a:r>
              <a:rPr lang="en-US" dirty="0" smtClean="0"/>
              <a:t>ISO15765-4</a:t>
            </a:r>
          </a:p>
          <a:p>
            <a:r>
              <a:rPr lang="en-US" dirty="0" smtClean="0"/>
              <a:t>Honda</a:t>
            </a:r>
          </a:p>
          <a:p>
            <a:pPr lvl="1"/>
            <a:r>
              <a:rPr lang="en-US" dirty="0" smtClean="0"/>
              <a:t>MVCI (SPX)</a:t>
            </a:r>
          </a:p>
          <a:p>
            <a:pPr lvl="1"/>
            <a:r>
              <a:rPr lang="en-US" dirty="0" smtClean="0"/>
              <a:t>HDS</a:t>
            </a:r>
          </a:p>
          <a:p>
            <a:pPr lvl="1"/>
            <a:r>
              <a:rPr lang="en-US" dirty="0" smtClean="0"/>
              <a:t>ISO15765-4</a:t>
            </a:r>
          </a:p>
          <a:p>
            <a:r>
              <a:rPr lang="en-US" dirty="0" smtClean="0"/>
              <a:t>Nissan</a:t>
            </a:r>
          </a:p>
          <a:p>
            <a:pPr lvl="1"/>
            <a:r>
              <a:rPr lang="en-US" dirty="0" smtClean="0"/>
              <a:t>Consult III</a:t>
            </a:r>
          </a:p>
          <a:p>
            <a:pPr lvl="1"/>
            <a:r>
              <a:rPr lang="en-US" dirty="0" smtClean="0"/>
              <a:t>Consult III</a:t>
            </a:r>
          </a:p>
          <a:p>
            <a:pPr lvl="1"/>
            <a:r>
              <a:rPr lang="en-US" dirty="0" smtClean="0"/>
              <a:t>ISO15765-4</a:t>
            </a:r>
            <a:endParaRPr lang="en-US" dirty="0"/>
          </a:p>
        </p:txBody>
      </p:sp>
      <p:grpSp>
        <p:nvGrpSpPr>
          <p:cNvPr id="16" name="Group 15"/>
          <p:cNvGrpSpPr/>
          <p:nvPr/>
        </p:nvGrpSpPr>
        <p:grpSpPr>
          <a:xfrm>
            <a:off x="3733800" y="762000"/>
            <a:ext cx="5274469" cy="2015901"/>
            <a:chOff x="3733800" y="762000"/>
            <a:chExt cx="5274469" cy="2015901"/>
          </a:xfrm>
        </p:grpSpPr>
        <p:pic>
          <p:nvPicPr>
            <p:cNvPr id="3074" name="Picture 2" descr="http://digitalliteracyproject.com/wp-content/uploads/2009/02/toyota_scantool.jpg"/>
            <p:cNvPicPr>
              <a:picLocks noChangeAspect="1" noChangeArrowheads="1"/>
            </p:cNvPicPr>
            <p:nvPr/>
          </p:nvPicPr>
          <p:blipFill>
            <a:blip r:embed="rId2" cstate="print"/>
            <a:srcRect/>
            <a:stretch>
              <a:fillRect/>
            </a:stretch>
          </p:blipFill>
          <p:spPr bwMode="auto">
            <a:xfrm>
              <a:off x="3733800" y="1295400"/>
              <a:ext cx="1123950" cy="1319420"/>
            </a:xfrm>
            <a:prstGeom prst="rect">
              <a:avLst/>
            </a:prstGeom>
            <a:noFill/>
          </p:spPr>
        </p:pic>
        <p:pic>
          <p:nvPicPr>
            <p:cNvPr id="3078" name="Picture 6" descr="http://allobd.com/prodimages/DrewTech/Mongoose_small.jpg"/>
            <p:cNvPicPr>
              <a:picLocks noChangeAspect="1" noChangeArrowheads="1"/>
            </p:cNvPicPr>
            <p:nvPr/>
          </p:nvPicPr>
          <p:blipFill>
            <a:blip r:embed="rId3" cstate="print"/>
            <a:srcRect/>
            <a:stretch>
              <a:fillRect/>
            </a:stretch>
          </p:blipFill>
          <p:spPr bwMode="auto">
            <a:xfrm>
              <a:off x="4800600" y="1447800"/>
              <a:ext cx="838200" cy="838200"/>
            </a:xfrm>
            <a:prstGeom prst="rect">
              <a:avLst/>
            </a:prstGeom>
            <a:noFill/>
          </p:spPr>
        </p:pic>
        <p:pic>
          <p:nvPicPr>
            <p:cNvPr id="3080" name="Picture 8" descr="http://www.elegogo.com/Upload/PicFiles/2011041217082439.jpg"/>
            <p:cNvPicPr>
              <a:picLocks noChangeAspect="1" noChangeArrowheads="1"/>
            </p:cNvPicPr>
            <p:nvPr/>
          </p:nvPicPr>
          <p:blipFill>
            <a:blip r:embed="rId4" cstate="print"/>
            <a:srcRect/>
            <a:stretch>
              <a:fillRect/>
            </a:stretch>
          </p:blipFill>
          <p:spPr bwMode="auto">
            <a:xfrm>
              <a:off x="6324600" y="762000"/>
              <a:ext cx="2683669" cy="2015901"/>
            </a:xfrm>
            <a:prstGeom prst="rect">
              <a:avLst/>
            </a:prstGeom>
            <a:noFill/>
          </p:spPr>
        </p:pic>
        <p:sp>
          <p:nvSpPr>
            <p:cNvPr id="13" name="Left-Right Arrow 12"/>
            <p:cNvSpPr/>
            <p:nvPr/>
          </p:nvSpPr>
          <p:spPr>
            <a:xfrm>
              <a:off x="5638800" y="1905000"/>
              <a:ext cx="609600" cy="152400"/>
            </a:xfrm>
            <a:prstGeom prst="lef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p:cNvGrpSpPr/>
          <p:nvPr/>
        </p:nvGrpSpPr>
        <p:grpSpPr>
          <a:xfrm>
            <a:off x="3810000" y="2895600"/>
            <a:ext cx="5257800" cy="1938656"/>
            <a:chOff x="3810000" y="2895600"/>
            <a:chExt cx="5257800" cy="1938656"/>
          </a:xfrm>
        </p:grpSpPr>
        <p:pic>
          <p:nvPicPr>
            <p:cNvPr id="3082" name="Picture 10" descr="http://t0.gstatic.com/images?q=tbn:ANd9GcQ-T1bPojfkDXP-G1UvP1XnJZNOf12kCWZstU7S12qdPfHzQBBTFm1fvFYN"/>
            <p:cNvPicPr>
              <a:picLocks noChangeAspect="1" noChangeArrowheads="1"/>
            </p:cNvPicPr>
            <p:nvPr/>
          </p:nvPicPr>
          <p:blipFill>
            <a:blip r:embed="rId5" cstate="print"/>
            <a:srcRect/>
            <a:stretch>
              <a:fillRect/>
            </a:stretch>
          </p:blipFill>
          <p:spPr bwMode="auto">
            <a:xfrm>
              <a:off x="3810000" y="3276600"/>
              <a:ext cx="938140" cy="1257301"/>
            </a:xfrm>
            <a:prstGeom prst="rect">
              <a:avLst/>
            </a:prstGeom>
            <a:noFill/>
          </p:spPr>
        </p:pic>
        <p:pic>
          <p:nvPicPr>
            <p:cNvPr id="3084" name="Picture 12" descr="http://www.uuctech.com/MyUploadFiles/Propath/20081014061148887.jpg"/>
            <p:cNvPicPr>
              <a:picLocks noChangeAspect="1" noChangeArrowheads="1"/>
            </p:cNvPicPr>
            <p:nvPr/>
          </p:nvPicPr>
          <p:blipFill>
            <a:blip r:embed="rId6" cstate="print"/>
            <a:srcRect/>
            <a:stretch>
              <a:fillRect/>
            </a:stretch>
          </p:blipFill>
          <p:spPr bwMode="auto">
            <a:xfrm>
              <a:off x="4648200" y="3352800"/>
              <a:ext cx="1009650" cy="1009650"/>
            </a:xfrm>
            <a:prstGeom prst="rect">
              <a:avLst/>
            </a:prstGeom>
            <a:noFill/>
          </p:spPr>
        </p:pic>
        <p:pic>
          <p:nvPicPr>
            <p:cNvPr id="3086" name="Picture 14" descr="http://img.tootoo.com/mytootoo/upload/49/499571/product/499571_13a0434fcbf9cef3e6f80d7593f140c4.jpg"/>
            <p:cNvPicPr>
              <a:picLocks noChangeAspect="1" noChangeArrowheads="1"/>
            </p:cNvPicPr>
            <p:nvPr/>
          </p:nvPicPr>
          <p:blipFill>
            <a:blip r:embed="rId7" cstate="print"/>
            <a:srcRect/>
            <a:stretch>
              <a:fillRect/>
            </a:stretch>
          </p:blipFill>
          <p:spPr bwMode="auto">
            <a:xfrm>
              <a:off x="6362700" y="2895600"/>
              <a:ext cx="2705100" cy="1938656"/>
            </a:xfrm>
            <a:prstGeom prst="rect">
              <a:avLst/>
            </a:prstGeom>
            <a:noFill/>
          </p:spPr>
        </p:pic>
        <p:sp>
          <p:nvSpPr>
            <p:cNvPr id="14" name="Left-Right Arrow 13"/>
            <p:cNvSpPr/>
            <p:nvPr/>
          </p:nvSpPr>
          <p:spPr>
            <a:xfrm>
              <a:off x="5638800" y="3886200"/>
              <a:ext cx="609600" cy="152400"/>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p:cNvGrpSpPr/>
          <p:nvPr/>
        </p:nvGrpSpPr>
        <p:grpSpPr>
          <a:xfrm>
            <a:off x="3962400" y="4953000"/>
            <a:ext cx="5098162" cy="1828800"/>
            <a:chOff x="3962400" y="4953000"/>
            <a:chExt cx="5098162" cy="1828800"/>
          </a:xfrm>
        </p:grpSpPr>
        <p:pic>
          <p:nvPicPr>
            <p:cNvPr id="3088" name="Picture 16" descr="http://www.eobd2.com/upload/temp/image/card.jpg"/>
            <p:cNvPicPr>
              <a:picLocks noChangeAspect="1" noChangeArrowheads="1"/>
            </p:cNvPicPr>
            <p:nvPr/>
          </p:nvPicPr>
          <p:blipFill>
            <a:blip r:embed="rId8" cstate="print"/>
            <a:srcRect/>
            <a:stretch>
              <a:fillRect/>
            </a:stretch>
          </p:blipFill>
          <p:spPr bwMode="auto">
            <a:xfrm>
              <a:off x="6324600" y="4953000"/>
              <a:ext cx="2735962" cy="1828800"/>
            </a:xfrm>
            <a:prstGeom prst="rect">
              <a:avLst/>
            </a:prstGeom>
            <a:noFill/>
          </p:spPr>
        </p:pic>
        <p:pic>
          <p:nvPicPr>
            <p:cNvPr id="3090" name="Picture 18" descr="http://www.yeedong.com/images/product/48/Nissan-Consult-III-01.gif"/>
            <p:cNvPicPr>
              <a:picLocks noChangeAspect="1" noChangeArrowheads="1"/>
            </p:cNvPicPr>
            <p:nvPr/>
          </p:nvPicPr>
          <p:blipFill>
            <a:blip r:embed="rId9" cstate="print"/>
            <a:srcRect/>
            <a:stretch>
              <a:fillRect/>
            </a:stretch>
          </p:blipFill>
          <p:spPr bwMode="auto">
            <a:xfrm>
              <a:off x="3962400" y="5029200"/>
              <a:ext cx="1562100" cy="1562100"/>
            </a:xfrm>
            <a:prstGeom prst="rect">
              <a:avLst/>
            </a:prstGeom>
            <a:noFill/>
          </p:spPr>
        </p:pic>
        <p:sp>
          <p:nvSpPr>
            <p:cNvPr id="15" name="Left-Right Arrow 14"/>
            <p:cNvSpPr/>
            <p:nvPr/>
          </p:nvSpPr>
          <p:spPr>
            <a:xfrm>
              <a:off x="5562600" y="5867400"/>
              <a:ext cx="609600" cy="152400"/>
            </a:xfrm>
            <a:prstGeom prst="lef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itle 2"/>
          <p:cNvSpPr txBox="1">
            <a:spLocks/>
          </p:cNvSpPr>
          <p:nvPr/>
        </p:nvSpPr>
        <p:spPr>
          <a:xfrm>
            <a:off x="533400" y="304800"/>
            <a:ext cx="82296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Diagnostics-</a:t>
            </a:r>
            <a:r>
              <a:rPr kumimoji="0" lang="en-US" sz="4100" b="1" i="0" u="none" strike="noStrike" kern="1200" cap="none" spc="0" normalizeH="0" baseline="0" noProof="0" dirty="0" smtClean="0">
                <a:ln>
                  <a:noFill/>
                </a:ln>
                <a:solidFill>
                  <a:srgbClr val="C00000"/>
                </a:solidFill>
                <a:effectLst>
                  <a:outerShdw blurRad="31750" dist="25400" dir="5400000" algn="tl" rotWithShape="0">
                    <a:srgbClr val="000000">
                      <a:alpha val="25000"/>
                    </a:srgbClr>
                  </a:outerShdw>
                </a:effectLst>
                <a:uLnTx/>
                <a:uFillTx/>
                <a:latin typeface="+mj-lt"/>
                <a:ea typeface="+mj-ea"/>
                <a:cs typeface="+mj-cs"/>
              </a:rPr>
              <a:t>2012</a:t>
            </a:r>
            <a:endParaRPr kumimoji="0" lang="en-US" sz="4100" b="1" i="0" u="none" strike="noStrike" kern="1200" cap="none" spc="0" normalizeH="0" baseline="0" noProof="0" dirty="0">
              <a:ln>
                <a:noFill/>
              </a:ln>
              <a:solidFill>
                <a:srgbClr val="C00000"/>
              </a:solidFill>
              <a:effectLst>
                <a:outerShdw blurRad="31750" dist="25400" dir="5400000" algn="tl" rotWithShape="0">
                  <a:srgbClr val="000000">
                    <a:alpha val="25000"/>
                  </a:srgbClr>
                </a:outerShdw>
              </a:effectLst>
              <a:uLnTx/>
              <a:uFillTx/>
              <a:latin typeface="+mj-lt"/>
              <a:ea typeface="+mj-ea"/>
              <a:cs typeface="+mj-cs"/>
            </a:endParaRPr>
          </a:p>
        </p:txBody>
      </p:sp>
      <p:pic>
        <p:nvPicPr>
          <p:cNvPr id="22" name="Picture 21" descr="toyota_logo.jpg"/>
          <p:cNvPicPr>
            <a:picLocks noChangeAspect="1"/>
          </p:cNvPicPr>
          <p:nvPr/>
        </p:nvPicPr>
        <p:blipFill>
          <a:blip r:embed="rId10" cstate="print"/>
          <a:stretch>
            <a:fillRect/>
          </a:stretch>
        </p:blipFill>
        <p:spPr>
          <a:xfrm>
            <a:off x="152400" y="2057400"/>
            <a:ext cx="900112" cy="218524"/>
          </a:xfrm>
          <a:prstGeom prst="rect">
            <a:avLst/>
          </a:prstGeom>
        </p:spPr>
      </p:pic>
      <p:pic>
        <p:nvPicPr>
          <p:cNvPr id="23" name="Picture 22" descr="Honda_logo.jpg"/>
          <p:cNvPicPr>
            <a:picLocks noChangeAspect="1"/>
          </p:cNvPicPr>
          <p:nvPr/>
        </p:nvPicPr>
        <p:blipFill>
          <a:blip r:embed="rId11" cstate="print"/>
          <a:stretch>
            <a:fillRect/>
          </a:stretch>
        </p:blipFill>
        <p:spPr>
          <a:xfrm>
            <a:off x="152400" y="3657600"/>
            <a:ext cx="786063" cy="457200"/>
          </a:xfrm>
          <a:prstGeom prst="rect">
            <a:avLst/>
          </a:prstGeom>
        </p:spPr>
      </p:pic>
      <p:pic>
        <p:nvPicPr>
          <p:cNvPr id="24" name="Picture 23" descr="Nissan logo.bmp"/>
          <p:cNvPicPr>
            <a:picLocks noChangeAspect="1"/>
          </p:cNvPicPr>
          <p:nvPr/>
        </p:nvPicPr>
        <p:blipFill>
          <a:blip r:embed="rId12" cstate="print"/>
          <a:stretch>
            <a:fillRect/>
          </a:stretch>
        </p:blipFill>
        <p:spPr>
          <a:xfrm>
            <a:off x="228600" y="5105400"/>
            <a:ext cx="657143" cy="41904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ox(in)">
                                      <p:cBhvr>
                                        <p:cTn id="10" dur="500"/>
                                        <p:tgtEl>
                                          <p:spTgt spid="2">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ox(in)">
                                      <p:cBhvr>
                                        <p:cTn id="13" dur="500"/>
                                        <p:tgtEl>
                                          <p:spTgt spid="2">
                                            <p:txEl>
                                              <p:pRg st="2" end="2"/>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box(in)">
                                      <p:cBhvr>
                                        <p:cTn id="16" dur="500"/>
                                        <p:tgtEl>
                                          <p:spTgt spid="2">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box(in)">
                                      <p:cBhvr>
                                        <p:cTn id="19" dur="500"/>
                                        <p:tgtEl>
                                          <p:spTgt spid="22"/>
                                        </p:tgtEl>
                                      </p:cBhvr>
                                    </p:animEffect>
                                  </p:childTnLst>
                                </p:cTn>
                              </p:par>
                              <p:par>
                                <p:cTn id="20" presetID="4" presetClass="entr" presetSubtype="1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ox(in)">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ox(in)">
                                      <p:cBhvr>
                                        <p:cTn id="27" dur="500"/>
                                        <p:tgtEl>
                                          <p:spTgt spid="2">
                                            <p:txEl>
                                              <p:pRg st="4" end="4"/>
                                            </p:txEl>
                                          </p:spTgt>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Effect transition="in" filter="box(in)">
                                      <p:cBhvr>
                                        <p:cTn id="30" dur="500"/>
                                        <p:tgtEl>
                                          <p:spTgt spid="2">
                                            <p:txEl>
                                              <p:pRg st="5" end="5"/>
                                            </p:txEl>
                                          </p:spTgt>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Effect transition="in" filter="box(in)">
                                      <p:cBhvr>
                                        <p:cTn id="33" dur="500"/>
                                        <p:tgtEl>
                                          <p:spTgt spid="2">
                                            <p:txEl>
                                              <p:pRg st="6" end="6"/>
                                            </p:txEl>
                                          </p:spTgt>
                                        </p:tgtEl>
                                      </p:cBhvr>
                                    </p:animEffect>
                                  </p:childTnLst>
                                </p:cTn>
                              </p:par>
                              <p:par>
                                <p:cTn id="34" presetID="4" presetClass="entr" presetSubtype="16" fill="hold" grpId="0" nodeType="withEffect">
                                  <p:stCondLst>
                                    <p:cond delay="0"/>
                                  </p:stCondLst>
                                  <p:childTnLst>
                                    <p:set>
                                      <p:cBhvr>
                                        <p:cTn id="35" dur="1" fill="hold">
                                          <p:stCondLst>
                                            <p:cond delay="0"/>
                                          </p:stCondLst>
                                        </p:cTn>
                                        <p:tgtEl>
                                          <p:spTgt spid="2">
                                            <p:txEl>
                                              <p:pRg st="7" end="7"/>
                                            </p:txEl>
                                          </p:spTgt>
                                        </p:tgtEl>
                                        <p:attrNameLst>
                                          <p:attrName>style.visibility</p:attrName>
                                        </p:attrNameLst>
                                      </p:cBhvr>
                                      <p:to>
                                        <p:strVal val="visible"/>
                                      </p:to>
                                    </p:set>
                                    <p:animEffect transition="in" filter="box(in)">
                                      <p:cBhvr>
                                        <p:cTn id="36" dur="500"/>
                                        <p:tgtEl>
                                          <p:spTgt spid="2">
                                            <p:txEl>
                                              <p:pRg st="7" end="7"/>
                                            </p:txEl>
                                          </p:spTgt>
                                        </p:tgtEl>
                                      </p:cBhvr>
                                    </p:animEffect>
                                  </p:childTnLst>
                                </p:cTn>
                              </p:par>
                              <p:par>
                                <p:cTn id="37" presetID="4" presetClass="entr" presetSubtype="16" fill="hold" nodeType="with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box(in)">
                                      <p:cBhvr>
                                        <p:cTn id="39" dur="500"/>
                                        <p:tgtEl>
                                          <p:spTgt spid="23"/>
                                        </p:tgtEl>
                                      </p:cBhvr>
                                    </p:animEffect>
                                  </p:childTnLst>
                                </p:cTn>
                              </p:par>
                              <p:par>
                                <p:cTn id="40" presetID="4" presetClass="entr" presetSubtype="16" fill="hold"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box(in)">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box(in)">
                                      <p:cBhvr>
                                        <p:cTn id="47" dur="500"/>
                                        <p:tgtEl>
                                          <p:spTgt spid="2">
                                            <p:txEl>
                                              <p:pRg st="8" end="8"/>
                                            </p:txEl>
                                          </p:spTgt>
                                        </p:tgtEl>
                                      </p:cBhvr>
                                    </p:animEffect>
                                  </p:childTnLst>
                                </p:cTn>
                              </p:par>
                              <p:par>
                                <p:cTn id="48" presetID="4" presetClass="entr" presetSubtype="16" fill="hold" grpId="0" nodeType="withEffect">
                                  <p:stCondLst>
                                    <p:cond delay="0"/>
                                  </p:stCondLst>
                                  <p:childTnLst>
                                    <p:set>
                                      <p:cBhvr>
                                        <p:cTn id="49" dur="1" fill="hold">
                                          <p:stCondLst>
                                            <p:cond delay="0"/>
                                          </p:stCondLst>
                                        </p:cTn>
                                        <p:tgtEl>
                                          <p:spTgt spid="2">
                                            <p:txEl>
                                              <p:pRg st="9" end="9"/>
                                            </p:txEl>
                                          </p:spTgt>
                                        </p:tgtEl>
                                        <p:attrNameLst>
                                          <p:attrName>style.visibility</p:attrName>
                                        </p:attrNameLst>
                                      </p:cBhvr>
                                      <p:to>
                                        <p:strVal val="visible"/>
                                      </p:to>
                                    </p:set>
                                    <p:animEffect transition="in" filter="box(in)">
                                      <p:cBhvr>
                                        <p:cTn id="50" dur="500"/>
                                        <p:tgtEl>
                                          <p:spTgt spid="2">
                                            <p:txEl>
                                              <p:pRg st="9" end="9"/>
                                            </p:txEl>
                                          </p:spTgt>
                                        </p:tgtEl>
                                      </p:cBhvr>
                                    </p:animEffect>
                                  </p:childTnLst>
                                </p:cTn>
                              </p:par>
                              <p:par>
                                <p:cTn id="51" presetID="4" presetClass="entr" presetSubtype="16" fill="hold" grpId="0" nodeType="withEffect">
                                  <p:stCondLst>
                                    <p:cond delay="0"/>
                                  </p:stCondLst>
                                  <p:childTnLst>
                                    <p:set>
                                      <p:cBhvr>
                                        <p:cTn id="52" dur="1" fill="hold">
                                          <p:stCondLst>
                                            <p:cond delay="0"/>
                                          </p:stCondLst>
                                        </p:cTn>
                                        <p:tgtEl>
                                          <p:spTgt spid="2">
                                            <p:txEl>
                                              <p:pRg st="10" end="10"/>
                                            </p:txEl>
                                          </p:spTgt>
                                        </p:tgtEl>
                                        <p:attrNameLst>
                                          <p:attrName>style.visibility</p:attrName>
                                        </p:attrNameLst>
                                      </p:cBhvr>
                                      <p:to>
                                        <p:strVal val="visible"/>
                                      </p:to>
                                    </p:set>
                                    <p:animEffect transition="in" filter="box(in)">
                                      <p:cBhvr>
                                        <p:cTn id="53" dur="500"/>
                                        <p:tgtEl>
                                          <p:spTgt spid="2">
                                            <p:txEl>
                                              <p:pRg st="10" end="10"/>
                                            </p:txEl>
                                          </p:spTgt>
                                        </p:tgtEl>
                                      </p:cBhvr>
                                    </p:animEffect>
                                  </p:childTnLst>
                                </p:cTn>
                              </p:par>
                              <p:par>
                                <p:cTn id="54" presetID="4" presetClass="entr" presetSubtype="16" fill="hold" grpId="0" nodeType="withEffect">
                                  <p:stCondLst>
                                    <p:cond delay="0"/>
                                  </p:stCondLst>
                                  <p:childTnLst>
                                    <p:set>
                                      <p:cBhvr>
                                        <p:cTn id="55" dur="1" fill="hold">
                                          <p:stCondLst>
                                            <p:cond delay="0"/>
                                          </p:stCondLst>
                                        </p:cTn>
                                        <p:tgtEl>
                                          <p:spTgt spid="2">
                                            <p:txEl>
                                              <p:pRg st="11" end="11"/>
                                            </p:txEl>
                                          </p:spTgt>
                                        </p:tgtEl>
                                        <p:attrNameLst>
                                          <p:attrName>style.visibility</p:attrName>
                                        </p:attrNameLst>
                                      </p:cBhvr>
                                      <p:to>
                                        <p:strVal val="visible"/>
                                      </p:to>
                                    </p:set>
                                    <p:animEffect transition="in" filter="box(in)">
                                      <p:cBhvr>
                                        <p:cTn id="56" dur="500"/>
                                        <p:tgtEl>
                                          <p:spTgt spid="2">
                                            <p:txEl>
                                              <p:pRg st="11" end="11"/>
                                            </p:txEl>
                                          </p:spTgt>
                                        </p:tgtEl>
                                      </p:cBhvr>
                                    </p:animEffect>
                                  </p:childTnLst>
                                </p:cTn>
                              </p:par>
                              <p:par>
                                <p:cTn id="57" presetID="4" presetClass="entr" presetSubtype="16" fill="hold" nodeType="withEffect">
                                  <p:stCondLst>
                                    <p:cond delay="0"/>
                                  </p:stCondLst>
                                  <p:childTnLst>
                                    <p:set>
                                      <p:cBhvr>
                                        <p:cTn id="58" dur="1" fill="hold">
                                          <p:stCondLst>
                                            <p:cond delay="0"/>
                                          </p:stCondLst>
                                        </p:cTn>
                                        <p:tgtEl>
                                          <p:spTgt spid="24"/>
                                        </p:tgtEl>
                                        <p:attrNameLst>
                                          <p:attrName>style.visibility</p:attrName>
                                        </p:attrNameLst>
                                      </p:cBhvr>
                                      <p:to>
                                        <p:strVal val="visible"/>
                                      </p:to>
                                    </p:set>
                                    <p:animEffect transition="in" filter="box(in)">
                                      <p:cBhvr>
                                        <p:cTn id="59" dur="500"/>
                                        <p:tgtEl>
                                          <p:spTgt spid="24"/>
                                        </p:tgtEl>
                                      </p:cBhvr>
                                    </p:animEffect>
                                  </p:childTnLst>
                                </p:cTn>
                              </p:par>
                              <p:par>
                                <p:cTn id="60" presetID="4" presetClass="entr" presetSubtype="16" fill="hold" nodeType="with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box(in)">
                                      <p:cBhvr>
                                        <p:cTn id="6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229600" cy="4525963"/>
          </a:xfrm>
        </p:spPr>
        <p:txBody>
          <a:bodyPr/>
          <a:lstStyle/>
          <a:p>
            <a:r>
              <a:rPr lang="en-US" dirty="0" smtClean="0"/>
              <a:t>Standardized communication protocols</a:t>
            </a:r>
          </a:p>
          <a:p>
            <a:r>
              <a:rPr lang="en-US" dirty="0" smtClean="0"/>
              <a:t>Migration from embedded device to PC platform in software</a:t>
            </a:r>
          </a:p>
          <a:p>
            <a:r>
              <a:rPr lang="en-US" dirty="0" smtClean="0"/>
              <a:t>Tethered to wireless</a:t>
            </a:r>
          </a:p>
          <a:p>
            <a:r>
              <a:rPr lang="en-US" dirty="0" smtClean="0"/>
              <a:t>Hardware specs but not mandatory </a:t>
            </a:r>
            <a:r>
              <a:rPr lang="en-US" dirty="0" err="1" smtClean="0"/>
              <a:t>req’s</a:t>
            </a:r>
            <a:endParaRPr lang="en-US" dirty="0" smtClean="0"/>
          </a:p>
          <a:p>
            <a:r>
              <a:rPr lang="en-US" dirty="0" smtClean="0"/>
              <a:t>VIN-based diagnostics </a:t>
            </a:r>
          </a:p>
          <a:p>
            <a:pPr lvl="1"/>
            <a:r>
              <a:rPr lang="en-US" dirty="0" smtClean="0"/>
              <a:t>DTCs</a:t>
            </a:r>
          </a:p>
          <a:p>
            <a:pPr lvl="1"/>
            <a:r>
              <a:rPr lang="en-US" dirty="0" smtClean="0"/>
              <a:t>Linked service information</a:t>
            </a:r>
          </a:p>
          <a:p>
            <a:pPr lvl="1"/>
            <a:r>
              <a:rPr lang="en-US" dirty="0" smtClean="0"/>
              <a:t>Real-time calibration availability</a:t>
            </a:r>
          </a:p>
          <a:p>
            <a:pPr lvl="1"/>
            <a:r>
              <a:rPr lang="en-US" dirty="0" smtClean="0"/>
              <a:t>“Real-world” fix databases (</a:t>
            </a:r>
            <a:r>
              <a:rPr lang="en-US" dirty="0" err="1" smtClean="0"/>
              <a:t>Identifix</a:t>
            </a:r>
            <a:r>
              <a:rPr lang="en-US" dirty="0" smtClean="0"/>
              <a:t>)</a:t>
            </a:r>
            <a:endParaRPr lang="en-US" dirty="0"/>
          </a:p>
        </p:txBody>
      </p:sp>
      <p:sp>
        <p:nvSpPr>
          <p:cNvPr id="3" name="Title 2"/>
          <p:cNvSpPr>
            <a:spLocks noGrp="1"/>
          </p:cNvSpPr>
          <p:nvPr>
            <p:ph type="title"/>
          </p:nvPr>
        </p:nvSpPr>
        <p:spPr/>
        <p:txBody>
          <a:bodyPr/>
          <a:lstStyle/>
          <a:p>
            <a:r>
              <a:rPr lang="en-US" dirty="0" smtClean="0"/>
              <a:t>Undeniable Trends:</a:t>
            </a:r>
            <a:endParaRPr lang="en-US" dirty="0"/>
          </a:p>
        </p:txBody>
      </p:sp>
      <p:pic>
        <p:nvPicPr>
          <p:cNvPr id="4" name="Picture 3" descr="16 Pin Connector_HSCAN.bmp"/>
          <p:cNvPicPr>
            <a:picLocks noChangeAspect="1"/>
          </p:cNvPicPr>
          <p:nvPr/>
        </p:nvPicPr>
        <p:blipFill>
          <a:blip r:embed="rId2" cstate="print"/>
          <a:stretch>
            <a:fillRect/>
          </a:stretch>
        </p:blipFill>
        <p:spPr>
          <a:xfrm>
            <a:off x="6781800" y="5715000"/>
            <a:ext cx="2124075" cy="885825"/>
          </a:xfrm>
          <a:prstGeom prst="rect">
            <a:avLst/>
          </a:prstGeom>
        </p:spPr>
      </p:pic>
      <p:pic>
        <p:nvPicPr>
          <p:cNvPr id="2050" name="Picture 2" descr="http://s.kmart.com/is/image/Sears/00372296000"/>
          <p:cNvPicPr>
            <a:picLocks noChangeAspect="1" noChangeArrowheads="1"/>
          </p:cNvPicPr>
          <p:nvPr/>
        </p:nvPicPr>
        <p:blipFill>
          <a:blip r:embed="rId3" cstate="print"/>
          <a:srcRect/>
          <a:stretch>
            <a:fillRect/>
          </a:stretch>
        </p:blipFill>
        <p:spPr bwMode="auto">
          <a:xfrm>
            <a:off x="5105400" y="5715000"/>
            <a:ext cx="1219200" cy="1036320"/>
          </a:xfrm>
          <a:prstGeom prst="rect">
            <a:avLst/>
          </a:prstGeom>
          <a:noFill/>
        </p:spPr>
      </p:pic>
      <p:pic>
        <p:nvPicPr>
          <p:cNvPr id="2052" name="Picture 4" descr="http://www.psdgraphics.com/wp-content/uploads/2009/07/wireless-icon.jpg"/>
          <p:cNvPicPr>
            <a:picLocks noChangeAspect="1" noChangeArrowheads="1"/>
          </p:cNvPicPr>
          <p:nvPr/>
        </p:nvPicPr>
        <p:blipFill>
          <a:blip r:embed="rId4" cstate="print"/>
          <a:srcRect/>
          <a:stretch>
            <a:fillRect/>
          </a:stretch>
        </p:blipFill>
        <p:spPr bwMode="auto">
          <a:xfrm>
            <a:off x="3352800" y="5715000"/>
            <a:ext cx="1014891" cy="762000"/>
          </a:xfrm>
          <a:prstGeom prst="rect">
            <a:avLst/>
          </a:prstGeom>
          <a:noFill/>
        </p:spPr>
      </p:pic>
      <p:sp>
        <p:nvSpPr>
          <p:cNvPr id="8" name="Rounded Rectangle 7"/>
          <p:cNvSpPr/>
          <p:nvPr/>
        </p:nvSpPr>
        <p:spPr>
          <a:xfrm>
            <a:off x="304800" y="5867400"/>
            <a:ext cx="28194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2B3LJ74W28H321516</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ox(in)">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box(in)">
                                      <p:cBhvr>
                                        <p:cTn id="15" dur="500"/>
                                        <p:tgtEl>
                                          <p:spTgt spid="2">
                                            <p:txEl>
                                              <p:pRg st="1" end="1"/>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2050"/>
                                        </p:tgtEl>
                                        <p:attrNameLst>
                                          <p:attrName>style.visibility</p:attrName>
                                        </p:attrNameLst>
                                      </p:cBhvr>
                                      <p:to>
                                        <p:strVal val="visible"/>
                                      </p:to>
                                    </p:set>
                                    <p:animEffect transition="in" filter="box(in)">
                                      <p:cBhvr>
                                        <p:cTn id="18" dur="500"/>
                                        <p:tgtEl>
                                          <p:spTgt spid="2050"/>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box(in)">
                                      <p:cBhvr>
                                        <p:cTn id="23" dur="500"/>
                                        <p:tgtEl>
                                          <p:spTgt spid="2">
                                            <p:txEl>
                                              <p:pRg st="2" end="2"/>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2052"/>
                                        </p:tgtEl>
                                        <p:attrNameLst>
                                          <p:attrName>style.visibility</p:attrName>
                                        </p:attrNameLst>
                                      </p:cBhvr>
                                      <p:to>
                                        <p:strVal val="visible"/>
                                      </p:to>
                                    </p:set>
                                    <p:animEffect transition="in" filter="box(in)">
                                      <p:cBhvr>
                                        <p:cTn id="26" dur="500"/>
                                        <p:tgtEl>
                                          <p:spTgt spid="2052"/>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box(in)">
                                      <p:cBhvr>
                                        <p:cTn id="31" dur="500"/>
                                        <p:tgtEl>
                                          <p:spTgt spid="2">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2">
                                            <p:txEl>
                                              <p:pRg st="4" end="4"/>
                                            </p:txEl>
                                          </p:spTgt>
                                        </p:tgtEl>
                                        <p:attrNameLst>
                                          <p:attrName>style.visibility</p:attrName>
                                        </p:attrNameLst>
                                      </p:cBhvr>
                                      <p:to>
                                        <p:strVal val="visible"/>
                                      </p:to>
                                    </p:set>
                                    <p:animEffect transition="in" filter="box(in)">
                                      <p:cBhvr>
                                        <p:cTn id="36" dur="500"/>
                                        <p:tgtEl>
                                          <p:spTgt spid="2">
                                            <p:txEl>
                                              <p:pRg st="4" end="4"/>
                                            </p:txEl>
                                          </p:spTgt>
                                        </p:tgtEl>
                                      </p:cBhvr>
                                    </p:animEffect>
                                  </p:childTnLst>
                                </p:cTn>
                              </p:par>
                              <p:par>
                                <p:cTn id="37" presetID="4" presetClass="entr" presetSubtype="16" fill="hold" grpId="0" nodeType="withEffect">
                                  <p:stCondLst>
                                    <p:cond delay="0"/>
                                  </p:stCondLst>
                                  <p:childTnLst>
                                    <p:set>
                                      <p:cBhvr>
                                        <p:cTn id="38" dur="1" fill="hold">
                                          <p:stCondLst>
                                            <p:cond delay="0"/>
                                          </p:stCondLst>
                                        </p:cTn>
                                        <p:tgtEl>
                                          <p:spTgt spid="2">
                                            <p:txEl>
                                              <p:pRg st="5" end="5"/>
                                            </p:txEl>
                                          </p:spTgt>
                                        </p:tgtEl>
                                        <p:attrNameLst>
                                          <p:attrName>style.visibility</p:attrName>
                                        </p:attrNameLst>
                                      </p:cBhvr>
                                      <p:to>
                                        <p:strVal val="visible"/>
                                      </p:to>
                                    </p:set>
                                    <p:animEffect transition="in" filter="box(in)">
                                      <p:cBhvr>
                                        <p:cTn id="39" dur="500"/>
                                        <p:tgtEl>
                                          <p:spTgt spid="2">
                                            <p:txEl>
                                              <p:pRg st="5" end="5"/>
                                            </p:txEl>
                                          </p:spTgt>
                                        </p:tgtEl>
                                      </p:cBhvr>
                                    </p:animEffect>
                                  </p:childTnLst>
                                </p:cTn>
                              </p:par>
                              <p:par>
                                <p:cTn id="40" presetID="4" presetClass="entr" presetSubtype="16" fill="hold" grpId="0" nodeType="with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box(in)">
                                      <p:cBhvr>
                                        <p:cTn id="42" dur="500"/>
                                        <p:tgtEl>
                                          <p:spTgt spid="2">
                                            <p:txEl>
                                              <p:pRg st="6" end="6"/>
                                            </p:txEl>
                                          </p:spTgt>
                                        </p:tgtEl>
                                      </p:cBhvr>
                                    </p:animEffect>
                                  </p:childTnLst>
                                </p:cTn>
                              </p:par>
                              <p:par>
                                <p:cTn id="43" presetID="4" presetClass="entr" presetSubtype="16" fill="hold" grpId="0" nodeType="withEffect">
                                  <p:stCondLst>
                                    <p:cond delay="0"/>
                                  </p:stCondLst>
                                  <p:childTnLst>
                                    <p:set>
                                      <p:cBhvr>
                                        <p:cTn id="44" dur="1" fill="hold">
                                          <p:stCondLst>
                                            <p:cond delay="0"/>
                                          </p:stCondLst>
                                        </p:cTn>
                                        <p:tgtEl>
                                          <p:spTgt spid="2">
                                            <p:txEl>
                                              <p:pRg st="7" end="7"/>
                                            </p:txEl>
                                          </p:spTgt>
                                        </p:tgtEl>
                                        <p:attrNameLst>
                                          <p:attrName>style.visibility</p:attrName>
                                        </p:attrNameLst>
                                      </p:cBhvr>
                                      <p:to>
                                        <p:strVal val="visible"/>
                                      </p:to>
                                    </p:set>
                                    <p:animEffect transition="in" filter="box(in)">
                                      <p:cBhvr>
                                        <p:cTn id="45" dur="500"/>
                                        <p:tgtEl>
                                          <p:spTgt spid="2">
                                            <p:txEl>
                                              <p:pRg st="7" end="7"/>
                                            </p:txEl>
                                          </p:spTgt>
                                        </p:tgtEl>
                                      </p:cBhvr>
                                    </p:animEffect>
                                  </p:childTnLst>
                                </p:cTn>
                              </p:par>
                              <p:par>
                                <p:cTn id="46" presetID="4" presetClass="entr" presetSubtype="16" fill="hold" grpId="0" nodeType="withEffect">
                                  <p:stCondLst>
                                    <p:cond delay="0"/>
                                  </p:stCondLst>
                                  <p:childTnLst>
                                    <p:set>
                                      <p:cBhvr>
                                        <p:cTn id="47" dur="1" fill="hold">
                                          <p:stCondLst>
                                            <p:cond delay="0"/>
                                          </p:stCondLst>
                                        </p:cTn>
                                        <p:tgtEl>
                                          <p:spTgt spid="2">
                                            <p:txEl>
                                              <p:pRg st="8" end="8"/>
                                            </p:txEl>
                                          </p:spTgt>
                                        </p:tgtEl>
                                        <p:attrNameLst>
                                          <p:attrName>style.visibility</p:attrName>
                                        </p:attrNameLst>
                                      </p:cBhvr>
                                      <p:to>
                                        <p:strVal val="visible"/>
                                      </p:to>
                                    </p:set>
                                    <p:animEffect transition="in" filter="box(in)">
                                      <p:cBhvr>
                                        <p:cTn id="48" dur="500"/>
                                        <p:tgtEl>
                                          <p:spTgt spid="2">
                                            <p:txEl>
                                              <p:pRg st="8" end="8"/>
                                            </p:txEl>
                                          </p:spTgt>
                                        </p:tgtEl>
                                      </p:cBhvr>
                                    </p:animEffect>
                                  </p:childTnLst>
                                </p:cTn>
                              </p:par>
                              <p:par>
                                <p:cTn id="49" presetID="4" presetClass="entr" presetSubtype="16" fill="hold" grpId="0" nodeType="with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box(in)">
                                      <p:cBhvr>
                                        <p:cTn id="5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71872"/>
          </a:xfrm>
        </p:spPr>
        <p:txBody>
          <a:bodyPr>
            <a:normAutofit fontScale="85000" lnSpcReduction="20000"/>
          </a:bodyPr>
          <a:lstStyle/>
          <a:p>
            <a:r>
              <a:rPr lang="en-US" b="1" dirty="0" smtClean="0"/>
              <a:t>Distribution</a:t>
            </a:r>
          </a:p>
          <a:p>
            <a:pPr lvl="1"/>
            <a:r>
              <a:rPr lang="en-US" dirty="0" smtClean="0"/>
              <a:t>In most cases, software and hardware is single source (OEM normally has a third party admin)</a:t>
            </a:r>
          </a:p>
          <a:p>
            <a:pPr lvl="1"/>
            <a:r>
              <a:rPr lang="en-US" dirty="0" smtClean="0"/>
              <a:t>Lack of competition creates poor service model</a:t>
            </a:r>
          </a:p>
          <a:p>
            <a:pPr lvl="1"/>
            <a:r>
              <a:rPr lang="en-US" i="1" dirty="0" smtClean="0">
                <a:solidFill>
                  <a:srgbClr val="FF0000"/>
                </a:solidFill>
              </a:rPr>
              <a:t>Recommend:  </a:t>
            </a:r>
            <a:r>
              <a:rPr lang="en-US" dirty="0" smtClean="0"/>
              <a:t>Open up channels</a:t>
            </a:r>
          </a:p>
          <a:p>
            <a:r>
              <a:rPr lang="en-US" b="1" dirty="0" smtClean="0"/>
              <a:t>Technical Support</a:t>
            </a:r>
          </a:p>
          <a:p>
            <a:pPr lvl="1"/>
            <a:r>
              <a:rPr lang="en-US" dirty="0" smtClean="0"/>
              <a:t>In most cases, you cannot speak to a human being</a:t>
            </a:r>
          </a:p>
          <a:p>
            <a:pPr lvl="1"/>
            <a:r>
              <a:rPr lang="en-US" i="1" dirty="0" smtClean="0">
                <a:solidFill>
                  <a:srgbClr val="FF0000"/>
                </a:solidFill>
              </a:rPr>
              <a:t>Recommend:  </a:t>
            </a:r>
            <a:r>
              <a:rPr lang="en-US" dirty="0" smtClean="0"/>
              <a:t>Contract a company familiar with both the hardware and software to support IAM</a:t>
            </a:r>
          </a:p>
          <a:p>
            <a:r>
              <a:rPr lang="en-US" b="1" dirty="0" smtClean="0"/>
              <a:t>Hardware Isolationism</a:t>
            </a:r>
          </a:p>
          <a:p>
            <a:pPr lvl="1"/>
            <a:r>
              <a:rPr lang="en-US" dirty="0" smtClean="0"/>
              <a:t>Too many proprietary hardware platforms. </a:t>
            </a:r>
          </a:p>
          <a:p>
            <a:pPr lvl="1"/>
            <a:r>
              <a:rPr lang="en-US" i="1" dirty="0" smtClean="0">
                <a:solidFill>
                  <a:srgbClr val="FF0000"/>
                </a:solidFill>
              </a:rPr>
              <a:t>Recommend:  </a:t>
            </a:r>
            <a:r>
              <a:rPr lang="en-US" dirty="0" smtClean="0"/>
              <a:t>Industry-standard hardware (J-2534, ISO-22900)</a:t>
            </a:r>
          </a:p>
          <a:p>
            <a:r>
              <a:rPr lang="en-US" b="1" dirty="0" smtClean="0"/>
              <a:t>Website Navigation</a:t>
            </a:r>
          </a:p>
          <a:p>
            <a:pPr lvl="1"/>
            <a:r>
              <a:rPr lang="en-US" dirty="0" smtClean="0"/>
              <a:t>Most OEM repair sites are poorly designed, not logical </a:t>
            </a:r>
          </a:p>
          <a:p>
            <a:pPr lvl="1"/>
            <a:r>
              <a:rPr lang="en-US" i="1" dirty="0" smtClean="0">
                <a:solidFill>
                  <a:srgbClr val="FF0000"/>
                </a:solidFill>
              </a:rPr>
              <a:t>Recommend:</a:t>
            </a:r>
            <a:r>
              <a:rPr lang="en-US" dirty="0" smtClean="0"/>
              <a:t>  Focus groups with non-IT folks to streamline navigation (maybe some techs?)</a:t>
            </a:r>
            <a:endParaRPr lang="en-US" dirty="0"/>
          </a:p>
        </p:txBody>
      </p:sp>
      <p:sp>
        <p:nvSpPr>
          <p:cNvPr id="3" name="Title 2"/>
          <p:cNvSpPr>
            <a:spLocks noGrp="1"/>
          </p:cNvSpPr>
          <p:nvPr>
            <p:ph type="title"/>
          </p:nvPr>
        </p:nvSpPr>
        <p:spPr/>
        <p:txBody>
          <a:bodyPr>
            <a:normAutofit fontScale="90000"/>
          </a:bodyPr>
          <a:lstStyle/>
          <a:p>
            <a:r>
              <a:rPr lang="en-US" dirty="0" smtClean="0"/>
              <a:t>What’s Broken</a:t>
            </a:r>
            <a:br>
              <a:rPr lang="en-US" dirty="0" smtClean="0"/>
            </a:br>
            <a:r>
              <a:rPr lang="en-US" dirty="0" smtClean="0"/>
              <a:t> </a:t>
            </a:r>
            <a:r>
              <a:rPr lang="en-US" sz="2700" dirty="0" smtClean="0"/>
              <a:t>(&amp; needs to be fixed or improved?)</a:t>
            </a:r>
            <a:endParaRPr lang="en-US" sz="2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ox(in)">
                                      <p:cBhvr>
                                        <p:cTn id="10" dur="500"/>
                                        <p:tgtEl>
                                          <p:spTgt spid="2">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ox(in)">
                                      <p:cBhvr>
                                        <p:cTn id="13" dur="500"/>
                                        <p:tgtEl>
                                          <p:spTgt spid="2">
                                            <p:txEl>
                                              <p:pRg st="2" end="2"/>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box(in)">
                                      <p:cBhvr>
                                        <p:cTn id="16" dur="500"/>
                                        <p:tgtEl>
                                          <p:spTgt spid="2">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box(in)">
                                      <p:cBhvr>
                                        <p:cTn id="21" dur="500"/>
                                        <p:tgtEl>
                                          <p:spTgt spid="2">
                                            <p:txEl>
                                              <p:pRg st="4" end="4"/>
                                            </p:txEl>
                                          </p:spTgt>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animEffect transition="in" filter="box(in)">
                                      <p:cBhvr>
                                        <p:cTn id="24" dur="500"/>
                                        <p:tgtEl>
                                          <p:spTgt spid="2">
                                            <p:txEl>
                                              <p:pRg st="5" end="5"/>
                                            </p:txEl>
                                          </p:spTgt>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box(in)">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box(in)">
                                      <p:cBhvr>
                                        <p:cTn id="32" dur="500"/>
                                        <p:tgtEl>
                                          <p:spTgt spid="2">
                                            <p:txEl>
                                              <p:pRg st="7" end="7"/>
                                            </p:txEl>
                                          </p:spTgt>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Effect transition="in" filter="box(in)">
                                      <p:cBhvr>
                                        <p:cTn id="35" dur="500"/>
                                        <p:tgtEl>
                                          <p:spTgt spid="2">
                                            <p:txEl>
                                              <p:pRg st="8" end="8"/>
                                            </p:txEl>
                                          </p:spTgt>
                                        </p:tgtEl>
                                      </p:cBhvr>
                                    </p:animEffect>
                                  </p:childTnLst>
                                </p:cTn>
                              </p:par>
                              <p:par>
                                <p:cTn id="36" presetID="4" presetClass="entr" presetSubtype="16" fill="hold" grpId="0" nodeType="withEffect">
                                  <p:stCondLst>
                                    <p:cond delay="0"/>
                                  </p:stCondLst>
                                  <p:childTnLst>
                                    <p:set>
                                      <p:cBhvr>
                                        <p:cTn id="37" dur="1" fill="hold">
                                          <p:stCondLst>
                                            <p:cond delay="0"/>
                                          </p:stCondLst>
                                        </p:cTn>
                                        <p:tgtEl>
                                          <p:spTgt spid="2">
                                            <p:txEl>
                                              <p:pRg st="9" end="9"/>
                                            </p:txEl>
                                          </p:spTgt>
                                        </p:tgtEl>
                                        <p:attrNameLst>
                                          <p:attrName>style.visibility</p:attrName>
                                        </p:attrNameLst>
                                      </p:cBhvr>
                                      <p:to>
                                        <p:strVal val="visible"/>
                                      </p:to>
                                    </p:set>
                                    <p:animEffect transition="in" filter="box(in)">
                                      <p:cBhvr>
                                        <p:cTn id="38" dur="500"/>
                                        <p:tgtEl>
                                          <p:spTgt spid="2">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animEffect transition="in" filter="box(in)">
                                      <p:cBhvr>
                                        <p:cTn id="43" dur="500"/>
                                        <p:tgtEl>
                                          <p:spTgt spid="2">
                                            <p:txEl>
                                              <p:pRg st="10" end="10"/>
                                            </p:txEl>
                                          </p:spTgt>
                                        </p:tgtEl>
                                      </p:cBhvr>
                                    </p:animEffect>
                                  </p:childTnLst>
                                </p:cTn>
                              </p:par>
                              <p:par>
                                <p:cTn id="44" presetID="4" presetClass="entr" presetSubtype="16" fill="hold" grpId="0" nodeType="withEffect">
                                  <p:stCondLst>
                                    <p:cond delay="0"/>
                                  </p:stCondLst>
                                  <p:childTnLst>
                                    <p:set>
                                      <p:cBhvr>
                                        <p:cTn id="45" dur="1" fill="hold">
                                          <p:stCondLst>
                                            <p:cond delay="0"/>
                                          </p:stCondLst>
                                        </p:cTn>
                                        <p:tgtEl>
                                          <p:spTgt spid="2">
                                            <p:txEl>
                                              <p:pRg st="11" end="11"/>
                                            </p:txEl>
                                          </p:spTgt>
                                        </p:tgtEl>
                                        <p:attrNameLst>
                                          <p:attrName>style.visibility</p:attrName>
                                        </p:attrNameLst>
                                      </p:cBhvr>
                                      <p:to>
                                        <p:strVal val="visible"/>
                                      </p:to>
                                    </p:set>
                                    <p:animEffect transition="in" filter="box(in)">
                                      <p:cBhvr>
                                        <p:cTn id="46" dur="500"/>
                                        <p:tgtEl>
                                          <p:spTgt spid="2">
                                            <p:txEl>
                                              <p:pRg st="11" end="11"/>
                                            </p:txEl>
                                          </p:spTgt>
                                        </p:tgtEl>
                                      </p:cBhvr>
                                    </p:animEffect>
                                  </p:childTnLst>
                                </p:cTn>
                              </p:par>
                              <p:par>
                                <p:cTn id="47" presetID="4" presetClass="entr" presetSubtype="16" fill="hold" grpId="0" nodeType="withEffect">
                                  <p:stCondLst>
                                    <p:cond delay="0"/>
                                  </p:stCondLst>
                                  <p:childTnLst>
                                    <p:set>
                                      <p:cBhvr>
                                        <p:cTn id="48" dur="1" fill="hold">
                                          <p:stCondLst>
                                            <p:cond delay="0"/>
                                          </p:stCondLst>
                                        </p:cTn>
                                        <p:tgtEl>
                                          <p:spTgt spid="2">
                                            <p:txEl>
                                              <p:pRg st="12" end="12"/>
                                            </p:txEl>
                                          </p:spTgt>
                                        </p:tgtEl>
                                        <p:attrNameLst>
                                          <p:attrName>style.visibility</p:attrName>
                                        </p:attrNameLst>
                                      </p:cBhvr>
                                      <p:to>
                                        <p:strVal val="visible"/>
                                      </p:to>
                                    </p:set>
                                    <p:animEffect transition="in" filter="box(in)">
                                      <p:cBhvr>
                                        <p:cTn id="49"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Banana Theme">
      <a:dk1>
        <a:srgbClr val="000000"/>
      </a:dk1>
      <a:lt1>
        <a:srgbClr val="FFFFFF"/>
      </a:lt1>
      <a:dk2>
        <a:srgbClr val="0C0C0C"/>
      </a:dk2>
      <a:lt2>
        <a:srgbClr val="FFFFFF"/>
      </a:lt2>
      <a:accent1>
        <a:srgbClr val="FFED73"/>
      </a:accent1>
      <a:accent2>
        <a:srgbClr val="FFE635"/>
      </a:accent2>
      <a:accent3>
        <a:srgbClr val="CEB400"/>
      </a:accent3>
      <a:accent4>
        <a:srgbClr val="675A00"/>
      </a:accent4>
      <a:accent5>
        <a:srgbClr val="292400"/>
      </a:accent5>
      <a:accent6>
        <a:srgbClr val="292400"/>
      </a:accent6>
      <a:hlink>
        <a:srgbClr val="7F7F7F"/>
      </a:hlink>
      <a:folHlink>
        <a:srgbClr val="ADB0B5"/>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632</TotalTime>
  <Words>545</Words>
  <Application>Microsoft Office PowerPoint</Application>
  <PresentationFormat>On-screen Show (4:3)</PresentationFormat>
  <Paragraphs>81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OEM’s and The Aftermarket (IAM)   A New Direction… Renewed Partnerships</vt:lpstr>
      <vt:lpstr>Situational Awareness (SA)</vt:lpstr>
      <vt:lpstr>SA-Where We Were…</vt:lpstr>
      <vt:lpstr>Diagnostics-2002</vt:lpstr>
      <vt:lpstr>Diagnostics-2002</vt:lpstr>
      <vt:lpstr>Diagnostics-2012</vt:lpstr>
      <vt:lpstr>Slide 7</vt:lpstr>
      <vt:lpstr>Undeniable Trends:</vt:lpstr>
      <vt:lpstr>What’s Broken  (&amp; needs to be fixed or improved?)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baugustine</dc:creator>
  <cp:lastModifiedBy>baugustine</cp:lastModifiedBy>
  <cp:revision>22</cp:revision>
  <dcterms:created xsi:type="dcterms:W3CDTF">2012-02-01T15:31:45Z</dcterms:created>
  <dcterms:modified xsi:type="dcterms:W3CDTF">2012-02-09T16:47:47Z</dcterms:modified>
</cp:coreProperties>
</file>